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67" r:id="rId3"/>
    <p:sldId id="260" r:id="rId4"/>
    <p:sldId id="266" r:id="rId5"/>
    <p:sldId id="261" r:id="rId6"/>
    <p:sldId id="262" r:id="rId7"/>
    <p:sldId id="263" r:id="rId8"/>
    <p:sldId id="264" r:id="rId9"/>
    <p:sldId id="265" r:id="rId10"/>
    <p:sldId id="271" r:id="rId11"/>
    <p:sldId id="272"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252"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rco.desilva\Downloads\Eurostat_TablePoverty.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rco.desilva\Downloads\persone%20rischio%20PES%202014%202017%20N%20O.od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rco.desilva\Downloads\Eurostat_Table_intensita%20lav.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rco.desilva\Downloads\Eurostat_Table_rischio%20pov.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arco.desilva\Downloads\Eurostat_Table_sev%20depr%20mat.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arco.desilva\Downloads\Eurostat_Table_sev%20depr%20mat.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marco.desilva\Downloads\Eurostat_Table_sev%20depr%20mat.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marco.desilva\Downloads\759cd6a4-fdc4-4b58-962a-00eb42423a20.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marco.desilva\Downloads\2c905fe1-d359-4168-8821-0a30e82065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i="0" u="none" strike="noStrike" baseline="0">
                <a:solidFill>
                  <a:srgbClr val="000000"/>
                </a:solidFill>
                <a:latin typeface="Calibri"/>
                <a:ea typeface="Calibri"/>
                <a:cs typeface="Calibri"/>
              </a:defRPr>
            </a:pPr>
            <a:r>
              <a:rPr lang="it-IT"/>
              <a:t>Breve descrizione: Persone a rischio di povertà o gravemente private o che vivono in famiglie con intensità di lavoro molto bassa. Le persone vengono conteggiate una sola volta anche se sono presenti in più sottoindicatori. Al rischio di povertà si intend</a:t>
            </a:r>
          </a:p>
        </c:rich>
      </c:tx>
      <c:overlay val="0"/>
    </c:title>
    <c:autoTitleDeleted val="0"/>
    <c:plotArea>
      <c:layout>
        <c:manualLayout>
          <c:layoutTarget val="inner"/>
          <c:xMode val="edge"/>
          <c:yMode val="edge"/>
          <c:x val="0.18882643734573828"/>
          <c:y val="0.27177750410509033"/>
          <c:w val="0.62960174693610449"/>
          <c:h val="0.47633431596912457"/>
        </c:manualLayout>
      </c:layout>
      <c:barChart>
        <c:barDir val="col"/>
        <c:grouping val="clustered"/>
        <c:varyColors val="0"/>
        <c:ser>
          <c:idx val="0"/>
          <c:order val="0"/>
          <c:tx>
            <c:strRef>
              <c:f>[Eurostat_TablePoverty.xls]Foglio1!$B$4</c:f>
              <c:strCache>
                <c:ptCount val="1"/>
                <c:pt idx="0">
                  <c:v>2017</c:v>
                </c:pt>
              </c:strCache>
            </c:strRef>
          </c:tx>
          <c:invertIfNegative val="0"/>
          <c:dPt>
            <c:idx val="0"/>
            <c:invertIfNegative val="0"/>
            <c:bubble3D val="0"/>
            <c:spPr>
              <a:solidFill>
                <a:srgbClr val="FF0000"/>
              </a:solidFill>
            </c:spPr>
            <c:extLst>
              <c:ext xmlns:c16="http://schemas.microsoft.com/office/drawing/2014/chart" uri="{C3380CC4-5D6E-409C-BE32-E72D297353CC}">
                <c16:uniqueId val="{00000000-77EC-4A7F-B4CE-06855885948B}"/>
              </c:ext>
            </c:extLst>
          </c:dPt>
          <c:dPt>
            <c:idx val="74"/>
            <c:invertIfNegative val="0"/>
            <c:bubble3D val="0"/>
            <c:spPr>
              <a:solidFill>
                <a:srgbClr val="FF0000"/>
              </a:solidFill>
            </c:spPr>
            <c:extLst>
              <c:ext xmlns:c16="http://schemas.microsoft.com/office/drawing/2014/chart" uri="{C3380CC4-5D6E-409C-BE32-E72D297353CC}">
                <c16:uniqueId val="{00000001-77EC-4A7F-B4CE-06855885948B}"/>
              </c:ext>
            </c:extLst>
          </c:dPt>
          <c:dPt>
            <c:idx val="205"/>
            <c:invertIfNegative val="0"/>
            <c:bubble3D val="0"/>
            <c:spPr>
              <a:solidFill>
                <a:schemeClr val="accent2"/>
              </a:solidFill>
            </c:spPr>
            <c:extLst>
              <c:ext xmlns:c16="http://schemas.microsoft.com/office/drawing/2014/chart" uri="{C3380CC4-5D6E-409C-BE32-E72D297353CC}">
                <c16:uniqueId val="{00000002-77EC-4A7F-B4CE-06855885948B}"/>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7EC-4A7F-B4CE-06855885948B}"/>
                </c:ext>
              </c:extLst>
            </c:dLbl>
            <c:dLbl>
              <c:idx val="7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7EC-4A7F-B4CE-06855885948B}"/>
                </c:ext>
              </c:extLst>
            </c:dLbl>
            <c:dLbl>
              <c:idx val="205"/>
              <c:layout>
                <c:manualLayout>
                  <c:x val="-9.0334236675700087E-4"/>
                  <c:y val="-1.43678160919540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7EC-4A7F-B4CE-06855885948B}"/>
                </c:ext>
              </c:extLst>
            </c:dLbl>
            <c:spPr>
              <a:noFill/>
              <a:ln>
                <a:noFill/>
              </a:ln>
              <a:effectLst/>
            </c:spPr>
            <c:txPr>
              <a:bodyPr/>
              <a:lstStyle/>
              <a:p>
                <a:pPr>
                  <a:defRPr sz="1200" b="1">
                    <a:effectLst>
                      <a:outerShdw blurRad="38100" dist="38100" dir="2700000" algn="tl">
                        <a:srgbClr val="000000">
                          <a:alpha val="43137"/>
                        </a:srgbClr>
                      </a:outerShdw>
                    </a:effectLst>
                  </a:defRPr>
                </a:pPr>
                <a:endParaRPr lang="it-IT"/>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[Eurostat_TablePoverty.xls]Foglio1!$A$5:$A$210</c:f>
              <c:strCache>
                <c:ptCount val="206"/>
                <c:pt idx="0">
                  <c:v>Sicilia</c:v>
                </c:pt>
                <c:pt idx="1">
                  <c:v>Isole</c:v>
                </c:pt>
                <c:pt idx="2">
                  <c:v>Severozapaden</c:v>
                </c:pt>
                <c:pt idx="3">
                  <c:v>Campania</c:v>
                </c:pt>
                <c:pt idx="4">
                  <c:v>Calabria</c:v>
                </c:pt>
                <c:pt idx="5">
                  <c:v>Sud-Vest Oltenia</c:v>
                </c:pt>
                <c:pt idx="6">
                  <c:v>Extremadura</c:v>
                </c:pt>
                <c:pt idx="7">
                  <c:v>Nord-Est</c:v>
                </c:pt>
                <c:pt idx="8">
                  <c:v>Yuzhen tsentralen</c:v>
                </c:pt>
                <c:pt idx="9">
                  <c:v>Macroregiunea doi</c:v>
                </c:pt>
                <c:pt idx="10">
                  <c:v>Severoiztochen</c:v>
                </c:pt>
                <c:pt idx="11">
                  <c:v>Severna i yugoiztochna Bulgaria</c:v>
                </c:pt>
                <c:pt idx="12">
                  <c:v>Sud-Est</c:v>
                </c:pt>
                <c:pt idx="13">
                  <c:v>Sud</c:v>
                </c:pt>
                <c:pt idx="14">
                  <c:v>Severen tsentralen</c:v>
                </c:pt>
                <c:pt idx="15">
                  <c:v>North Macedonia</c:v>
                </c:pt>
                <c:pt idx="16">
                  <c:v>Sud - Muntenia</c:v>
                </c:pt>
                <c:pt idx="17">
                  <c:v>Canarias (ES)</c:v>
                </c:pt>
                <c:pt idx="18">
                  <c:v>Canarias (ES)</c:v>
                </c:pt>
                <c:pt idx="19">
                  <c:v>Yugoiztochen</c:v>
                </c:pt>
                <c:pt idx="20">
                  <c:v>Kentriki Ellada</c:v>
                </c:pt>
                <c:pt idx="21">
                  <c:v>Macroregiunea patru</c:v>
                </c:pt>
                <c:pt idx="22">
                  <c:v>Bulgaria</c:v>
                </c:pt>
                <c:pt idx="23">
                  <c:v>Nisia Aigaiou, Kriti</c:v>
                </c:pt>
                <c:pt idx="24">
                  <c:v>Molise</c:v>
                </c:pt>
                <c:pt idx="25">
                  <c:v>Puglia</c:v>
                </c:pt>
                <c:pt idx="26">
                  <c:v>Sardegna</c:v>
                </c:pt>
                <c:pt idx="27">
                  <c:v>Andalucía</c:v>
                </c:pt>
                <c:pt idx="28">
                  <c:v>Sur (ES)</c:v>
                </c:pt>
                <c:pt idx="29">
                  <c:v>Serbia</c:v>
                </c:pt>
                <c:pt idx="30">
                  <c:v>Basilicata</c:v>
                </c:pt>
                <c:pt idx="31">
                  <c:v>Észak-Magyarország</c:v>
                </c:pt>
                <c:pt idx="32">
                  <c:v>Ciudad Autónoma de Ceuta (ES)</c:v>
                </c:pt>
                <c:pt idx="33">
                  <c:v>Romania</c:v>
                </c:pt>
                <c:pt idx="34">
                  <c:v>Yugozapadna i yuzhna tsentralna Bulgaria</c:v>
                </c:pt>
                <c:pt idx="35">
                  <c:v>Greece</c:v>
                </c:pt>
                <c:pt idx="36">
                  <c:v>Abruzzo</c:v>
                </c:pt>
                <c:pt idx="37">
                  <c:v>Región de Murcia</c:v>
                </c:pt>
                <c:pt idx="38">
                  <c:v>Macroregiunea trei</c:v>
                </c:pt>
                <c:pt idx="39">
                  <c:v>Voreia Ellada</c:v>
                </c:pt>
                <c:pt idx="40">
                  <c:v>Castilla-la Mancha</c:v>
                </c:pt>
                <c:pt idx="41">
                  <c:v>Vest</c:v>
                </c:pt>
                <c:pt idx="42">
                  <c:v>Comunidad Valenciana</c:v>
                </c:pt>
                <c:pt idx="43">
                  <c:v>Attiki</c:v>
                </c:pt>
                <c:pt idx="44">
                  <c:v>Alföld és Észak</c:v>
                </c:pt>
                <c:pt idx="45">
                  <c:v>Dél-Dunántúl</c:v>
                </c:pt>
                <c:pt idx="46">
                  <c:v>Lithuania</c:v>
                </c:pt>
                <c:pt idx="47">
                  <c:v>Ciudad Autónoma de Melilla (ES)</c:v>
                </c:pt>
                <c:pt idx="48">
                  <c:v>Yugozapaden</c:v>
                </c:pt>
                <c:pt idx="49">
                  <c:v>Centro (ES)</c:v>
                </c:pt>
                <c:pt idx="50">
                  <c:v>Észak-Alföld</c:v>
                </c:pt>
                <c:pt idx="51">
                  <c:v>Italy</c:v>
                </c:pt>
                <c:pt idx="52">
                  <c:v>Lazio</c:v>
                </c:pt>
                <c:pt idx="53">
                  <c:v>Bremen</c:v>
                </c:pt>
                <c:pt idx="54">
                  <c:v>Latvia</c:v>
                </c:pt>
                <c:pt idx="55">
                  <c:v>Spain</c:v>
                </c:pt>
                <c:pt idx="56">
                  <c:v>Dél-Alföld</c:v>
                </c:pt>
                <c:pt idx="57">
                  <c:v>Croatia</c:v>
                </c:pt>
                <c:pt idx="58">
                  <c:v>Nord-Vest</c:v>
                </c:pt>
                <c:pt idx="59">
                  <c:v>Macroregiunea unu</c:v>
                </c:pt>
                <c:pt idx="60">
                  <c:v>Region Wschodni (NUTS 2013)</c:v>
                </c:pt>
                <c:pt idx="61">
                  <c:v>Centru</c:v>
                </c:pt>
                <c:pt idx="62">
                  <c:v>Hungary</c:v>
                </c:pt>
                <c:pt idx="63">
                  <c:v>Centro (IT)</c:v>
                </c:pt>
                <c:pt idx="64">
                  <c:v>Cyprus</c:v>
                </c:pt>
                <c:pt idx="65">
                  <c:v>Bucuresti - Ilfov</c:v>
                </c:pt>
                <c:pt idx="66">
                  <c:v>Marche</c:v>
                </c:pt>
                <c:pt idx="67">
                  <c:v>Illes Balears</c:v>
                </c:pt>
                <c:pt idx="68">
                  <c:v>Mecklenburg-Vorpommern</c:v>
                </c:pt>
                <c:pt idx="69">
                  <c:v>Este (ES)</c:v>
                </c:pt>
                <c:pt idx="70">
                  <c:v>Berlin</c:v>
                </c:pt>
                <c:pt idx="71">
                  <c:v>Estonia</c:v>
                </c:pt>
                <c:pt idx="72">
                  <c:v>Portugal</c:v>
                </c:pt>
                <c:pt idx="73">
                  <c:v>Chemnitz</c:v>
                </c:pt>
                <c:pt idx="74">
                  <c:v>Liguria</c:v>
                </c:pt>
                <c:pt idx="75">
                  <c:v>Galicia</c:v>
                </c:pt>
                <c:pt idx="76">
                  <c:v>Dunántúl</c:v>
                </c:pt>
                <c:pt idx="77">
                  <c:v>Thüringen</c:v>
                </c:pt>
                <c:pt idx="78">
                  <c:v>Közép-Magyarország</c:v>
                </c:pt>
                <c:pt idx="79">
                  <c:v>Közép-Magyarország (NUTS 2013)</c:v>
                </c:pt>
                <c:pt idx="80">
                  <c:v>Piemonte</c:v>
                </c:pt>
                <c:pt idx="81">
                  <c:v>Sydsverige</c:v>
                </c:pt>
                <c:pt idx="82">
                  <c:v>United Kingdom</c:v>
                </c:pt>
                <c:pt idx="83">
                  <c:v>Sachsen-Anhalt</c:v>
                </c:pt>
                <c:pt idx="84">
                  <c:v>Saarland</c:v>
                </c:pt>
                <c:pt idx="85">
                  <c:v>Hamburg</c:v>
                </c:pt>
                <c:pt idx="86">
                  <c:v>Mittelfranken</c:v>
                </c:pt>
                <c:pt idx="87">
                  <c:v>Luxembourg</c:v>
                </c:pt>
                <c:pt idx="88">
                  <c:v>Braunschweig</c:v>
                </c:pt>
                <c:pt idx="89">
                  <c:v>Düsseldorf</c:v>
                </c:pt>
                <c:pt idx="90">
                  <c:v>Niederbayern</c:v>
                </c:pt>
                <c:pt idx="91">
                  <c:v>Arnsberg</c:v>
                </c:pt>
                <c:pt idx="92">
                  <c:v>Noroeste (ES)</c:v>
                </c:pt>
                <c:pt idx="93">
                  <c:v>Východné Slovensko</c:v>
                </c:pt>
                <c:pt idx="94">
                  <c:v>Norra Mellansverige</c:v>
                </c:pt>
                <c:pt idx="95">
                  <c:v>Schleswig-Holstein</c:v>
                </c:pt>
                <c:pt idx="96">
                  <c:v>Toscana</c:v>
                </c:pt>
                <c:pt idx="97">
                  <c:v>Nord-Ovest</c:v>
                </c:pt>
                <c:pt idx="98">
                  <c:v>Umbria</c:v>
                </c:pt>
                <c:pt idx="99">
                  <c:v>Comunidad de Madrid</c:v>
                </c:pt>
                <c:pt idx="100">
                  <c:v>Comunidad de Madrid</c:v>
                </c:pt>
                <c:pt idx="101">
                  <c:v>Cantabria</c:v>
                </c:pt>
                <c:pt idx="102">
                  <c:v>Leipzig</c:v>
                </c:pt>
                <c:pt idx="103">
                  <c:v>Belgium</c:v>
                </c:pt>
                <c:pt idx="104">
                  <c:v>Weser-Ems</c:v>
                </c:pt>
                <c:pt idx="105">
                  <c:v>Koblenz</c:v>
                </c:pt>
                <c:pt idx="106">
                  <c:v>Nyugat-Dunántúl</c:v>
                </c:pt>
                <c:pt idx="107">
                  <c:v>Valle d'Aosta/Vallée d'Aoste</c:v>
                </c:pt>
                <c:pt idx="108">
                  <c:v>Makroregion Pólnocno-Zachodni</c:v>
                </c:pt>
                <c:pt idx="109">
                  <c:v>Köln</c:v>
                </c:pt>
                <c:pt idx="110">
                  <c:v>Dresden</c:v>
                </c:pt>
                <c:pt idx="111">
                  <c:v>Lombardia</c:v>
                </c:pt>
                <c:pt idx="112">
                  <c:v>Makroregion Poludniowy</c:v>
                </c:pt>
                <c:pt idx="113">
                  <c:v>Poland</c:v>
                </c:pt>
                <c:pt idx="114">
                  <c:v>Cataluña</c:v>
                </c:pt>
                <c:pt idx="115">
                  <c:v>Rheinhessen-Pfalz</c:v>
                </c:pt>
                <c:pt idx="116">
                  <c:v>Provincia Autonoma di Trento</c:v>
                </c:pt>
                <c:pt idx="117">
                  <c:v>Vzhodna Slovenija (NUTS 2010)</c:v>
                </c:pt>
                <c:pt idx="118">
                  <c:v>Moravskoslezsko</c:v>
                </c:pt>
                <c:pt idx="119">
                  <c:v>Malta</c:v>
                </c:pt>
                <c:pt idx="120">
                  <c:v>Brandenburg</c:v>
                </c:pt>
                <c:pt idx="121">
                  <c:v>Södra Sverige</c:v>
                </c:pt>
                <c:pt idx="122">
                  <c:v>Germany</c:v>
                </c:pt>
                <c:pt idx="123">
                  <c:v>Makroregion Pólnocny</c:v>
                </c:pt>
                <c:pt idx="124">
                  <c:v>Noord-Nederland</c:v>
                </c:pt>
                <c:pt idx="125">
                  <c:v>Unterfranken</c:v>
                </c:pt>
                <c:pt idx="126">
                  <c:v>Västsverige</c:v>
                </c:pt>
                <c:pt idx="127">
                  <c:v>Norra Sverige</c:v>
                </c:pt>
                <c:pt idx="128">
                  <c:v>Länsi-Suomi, Åland</c:v>
                </c:pt>
                <c:pt idx="129">
                  <c:v>Hovedstaden</c:v>
                </c:pt>
                <c:pt idx="130">
                  <c:v>Hannover</c:v>
                </c:pt>
                <c:pt idx="131">
                  <c:v>Castilla y León</c:v>
                </c:pt>
                <c:pt idx="132">
                  <c:v>Közép-Dunántúl</c:v>
                </c:pt>
                <c:pt idx="133">
                  <c:v>Münster</c:v>
                </c:pt>
                <c:pt idx="134">
                  <c:v>Austria</c:v>
                </c:pt>
                <c:pt idx="135">
                  <c:v>Oberpfalz</c:v>
                </c:pt>
                <c:pt idx="136">
                  <c:v>West-Nederland</c:v>
                </c:pt>
                <c:pt idx="137">
                  <c:v>Stredné Slovensko</c:v>
                </c:pt>
                <c:pt idx="138">
                  <c:v>Mellersta Norrland</c:v>
                </c:pt>
                <c:pt idx="139">
                  <c:v>Sweden</c:v>
                </c:pt>
                <c:pt idx="140">
                  <c:v>Nord-Norge</c:v>
                </c:pt>
                <c:pt idx="141">
                  <c:v>Trier</c:v>
                </c:pt>
                <c:pt idx="142">
                  <c:v>Sjælland</c:v>
                </c:pt>
                <c:pt idx="143">
                  <c:v>Pohjois- ja Itä-Suomi</c:v>
                </c:pt>
                <c:pt idx="144">
                  <c:v>Östra Mellansverige</c:v>
                </c:pt>
                <c:pt idx="145">
                  <c:v>Vestlandet</c:v>
                </c:pt>
                <c:pt idx="146">
                  <c:v>Nordjylland</c:v>
                </c:pt>
                <c:pt idx="147">
                  <c:v>Denmark</c:v>
                </c:pt>
                <c:pt idx="148">
                  <c:v>Principado de Asturias</c:v>
                </c:pt>
                <c:pt idx="149">
                  <c:v>Friuli-Venezia Giulia</c:v>
                </c:pt>
                <c:pt idx="150">
                  <c:v>Emilia-Romagna</c:v>
                </c:pt>
                <c:pt idx="151">
                  <c:v>Trøndelag</c:v>
                </c:pt>
                <c:pt idx="152">
                  <c:v>Gießen</c:v>
                </c:pt>
                <c:pt idx="153">
                  <c:v>France</c:v>
                </c:pt>
                <c:pt idx="154">
                  <c:v>Slovenia</c:v>
                </c:pt>
                <c:pt idx="155">
                  <c:v>Netherlands</c:v>
                </c:pt>
                <c:pt idx="156">
                  <c:v>Detmold</c:v>
                </c:pt>
                <c:pt idx="157">
                  <c:v>Syddanmark</c:v>
                </c:pt>
                <c:pt idx="158">
                  <c:v>Severozápad</c:v>
                </c:pt>
                <c:pt idx="159">
                  <c:v>Schwaben</c:v>
                </c:pt>
                <c:pt idx="160">
                  <c:v>Slovakia</c:v>
                </c:pt>
                <c:pt idx="161">
                  <c:v>Oslo og Akershus</c:v>
                </c:pt>
                <c:pt idx="162">
                  <c:v>Oberbayern</c:v>
                </c:pt>
                <c:pt idx="163">
                  <c:v>Nord-Est</c:v>
                </c:pt>
                <c:pt idx="164">
                  <c:v>Oost-Nederland</c:v>
                </c:pt>
                <c:pt idx="165">
                  <c:v>Makroregion Poludniowo-Zachodni</c:v>
                </c:pt>
                <c:pt idx="166">
                  <c:v>Norway</c:v>
                </c:pt>
                <c:pt idx="167">
                  <c:v>Hedmark og Oppland</c:v>
                </c:pt>
                <c:pt idx="168">
                  <c:v>Karlsruhe</c:v>
                </c:pt>
                <c:pt idx="169">
                  <c:v>Aragón</c:v>
                </c:pt>
                <c:pt idx="170">
                  <c:v>Midtjylland</c:v>
                </c:pt>
                <c:pt idx="171">
                  <c:v>Finland</c:v>
                </c:pt>
                <c:pt idx="172">
                  <c:v>Manner-Suomi</c:v>
                </c:pt>
                <c:pt idx="173">
                  <c:v>Östra Sverige</c:v>
                </c:pt>
                <c:pt idx="174">
                  <c:v>Övre Norrland</c:v>
                </c:pt>
                <c:pt idx="175">
                  <c:v>Region Centralny (NUTS 2013)</c:v>
                </c:pt>
                <c:pt idx="176">
                  <c:v>Veneto</c:v>
                </c:pt>
                <c:pt idx="177">
                  <c:v>Etelä-Suomi</c:v>
                </c:pt>
                <c:pt idx="178">
                  <c:v>Agder og Rogaland</c:v>
                </c:pt>
                <c:pt idx="179">
                  <c:v>Zuid-Nederland</c:v>
                </c:pt>
                <c:pt idx="180">
                  <c:v>Noreste (ES)</c:v>
                </c:pt>
                <c:pt idx="181">
                  <c:v>Småland med öarna</c:v>
                </c:pt>
                <c:pt idx="182">
                  <c:v>Darmstadt</c:v>
                </c:pt>
                <c:pt idx="183">
                  <c:v>País Vasco</c:v>
                </c:pt>
                <c:pt idx="184">
                  <c:v>Kassel</c:v>
                </c:pt>
                <c:pt idx="185">
                  <c:v>La Rioja</c:v>
                </c:pt>
                <c:pt idx="186">
                  <c:v>Stockholm</c:v>
                </c:pt>
                <c:pt idx="187">
                  <c:v>Freiburg</c:v>
                </c:pt>
                <c:pt idx="188">
                  <c:v>Zahodna Slovenija (NUTS 2010)</c:v>
                </c:pt>
                <c:pt idx="189">
                  <c:v>Tübingen</c:v>
                </c:pt>
                <c:pt idx="190">
                  <c:v>Západné Slovensko</c:v>
                </c:pt>
                <c:pt idx="191">
                  <c:v>Comunidad Foral de Navarra</c:v>
                </c:pt>
                <c:pt idx="192">
                  <c:v>Stuttgart</c:v>
                </c:pt>
                <c:pt idx="193">
                  <c:v>Sør-Østlandet</c:v>
                </c:pt>
                <c:pt idx="194">
                  <c:v>Lüneburg</c:v>
                </c:pt>
                <c:pt idx="195">
                  <c:v>Åland</c:v>
                </c:pt>
                <c:pt idx="196">
                  <c:v>Strední Morava</c:v>
                </c:pt>
                <c:pt idx="197">
                  <c:v>Czechia</c:v>
                </c:pt>
                <c:pt idx="198">
                  <c:v>Helsinki-Uusimaa</c:v>
                </c:pt>
                <c:pt idx="199">
                  <c:v>Jihovýchod</c:v>
                </c:pt>
                <c:pt idx="200">
                  <c:v>Strední Cechy</c:v>
                </c:pt>
                <c:pt idx="201">
                  <c:v>Severovýchod</c:v>
                </c:pt>
                <c:pt idx="202">
                  <c:v>Jihozápad</c:v>
                </c:pt>
                <c:pt idx="203">
                  <c:v>Praha</c:v>
                </c:pt>
                <c:pt idx="204">
                  <c:v>Bratislavský kraj</c:v>
                </c:pt>
                <c:pt idx="205">
                  <c:v>Provincia Autonoma di Bolzano/Bozen</c:v>
                </c:pt>
              </c:strCache>
            </c:strRef>
          </c:cat>
          <c:val>
            <c:numRef>
              <c:f>[Eurostat_TablePoverty.xls]Foglio1!$B$5:$B$210</c:f>
              <c:numCache>
                <c:formatCode>General</c:formatCode>
                <c:ptCount val="206"/>
                <c:pt idx="0">
                  <c:v>52.1</c:v>
                </c:pt>
                <c:pt idx="1">
                  <c:v>48.7</c:v>
                </c:pt>
                <c:pt idx="2">
                  <c:v>46.7</c:v>
                </c:pt>
                <c:pt idx="3">
                  <c:v>46.3</c:v>
                </c:pt>
                <c:pt idx="4">
                  <c:v>46.3</c:v>
                </c:pt>
                <c:pt idx="5">
                  <c:v>45.3</c:v>
                </c:pt>
                <c:pt idx="6">
                  <c:v>44.3</c:v>
                </c:pt>
                <c:pt idx="7">
                  <c:v>43.9</c:v>
                </c:pt>
                <c:pt idx="8">
                  <c:v>43.8</c:v>
                </c:pt>
                <c:pt idx="9">
                  <c:v>43.3</c:v>
                </c:pt>
                <c:pt idx="10">
                  <c:v>42.7</c:v>
                </c:pt>
                <c:pt idx="11">
                  <c:v>42.6</c:v>
                </c:pt>
                <c:pt idx="12">
                  <c:v>42.5</c:v>
                </c:pt>
                <c:pt idx="13">
                  <c:v>42.3</c:v>
                </c:pt>
                <c:pt idx="14">
                  <c:v>41.6</c:v>
                </c:pt>
                <c:pt idx="15">
                  <c:v>41.6</c:v>
                </c:pt>
                <c:pt idx="16">
                  <c:v>40.9</c:v>
                </c:pt>
                <c:pt idx="17">
                  <c:v>40.200000000000003</c:v>
                </c:pt>
                <c:pt idx="18">
                  <c:v>40.200000000000003</c:v>
                </c:pt>
                <c:pt idx="19">
                  <c:v>40.1</c:v>
                </c:pt>
                <c:pt idx="20">
                  <c:v>39.700000000000003</c:v>
                </c:pt>
                <c:pt idx="21">
                  <c:v>39.200000000000003</c:v>
                </c:pt>
                <c:pt idx="22">
                  <c:v>38.9</c:v>
                </c:pt>
                <c:pt idx="23">
                  <c:v>38.800000000000011</c:v>
                </c:pt>
                <c:pt idx="24">
                  <c:v>38.300000000000011</c:v>
                </c:pt>
                <c:pt idx="25">
                  <c:v>38.200000000000003</c:v>
                </c:pt>
                <c:pt idx="26">
                  <c:v>38.1</c:v>
                </c:pt>
                <c:pt idx="27">
                  <c:v>37.300000000000011</c:v>
                </c:pt>
                <c:pt idx="28">
                  <c:v>36.9</c:v>
                </c:pt>
                <c:pt idx="29">
                  <c:v>36.700000000000003</c:v>
                </c:pt>
                <c:pt idx="30">
                  <c:v>36.200000000000003</c:v>
                </c:pt>
                <c:pt idx="31">
                  <c:v>36.1</c:v>
                </c:pt>
                <c:pt idx="32">
                  <c:v>35.800000000000011</c:v>
                </c:pt>
                <c:pt idx="33">
                  <c:v>35.700000000000003</c:v>
                </c:pt>
                <c:pt idx="34">
                  <c:v>35.1</c:v>
                </c:pt>
                <c:pt idx="35">
                  <c:v>34.800000000000011</c:v>
                </c:pt>
                <c:pt idx="36">
                  <c:v>34.800000000000011</c:v>
                </c:pt>
                <c:pt idx="37">
                  <c:v>34.700000000000003</c:v>
                </c:pt>
                <c:pt idx="38">
                  <c:v>34</c:v>
                </c:pt>
                <c:pt idx="39">
                  <c:v>33.9</c:v>
                </c:pt>
                <c:pt idx="40">
                  <c:v>33.9</c:v>
                </c:pt>
                <c:pt idx="41">
                  <c:v>32.5</c:v>
                </c:pt>
                <c:pt idx="42">
                  <c:v>31.3</c:v>
                </c:pt>
                <c:pt idx="43">
                  <c:v>31.1</c:v>
                </c:pt>
                <c:pt idx="44">
                  <c:v>30.4</c:v>
                </c:pt>
                <c:pt idx="45">
                  <c:v>30.3</c:v>
                </c:pt>
                <c:pt idx="46">
                  <c:v>29.6</c:v>
                </c:pt>
                <c:pt idx="47">
                  <c:v>29.4</c:v>
                </c:pt>
                <c:pt idx="48">
                  <c:v>29.3</c:v>
                </c:pt>
                <c:pt idx="49">
                  <c:v>29.2</c:v>
                </c:pt>
                <c:pt idx="50">
                  <c:v>29.2</c:v>
                </c:pt>
                <c:pt idx="51">
                  <c:v>28.9</c:v>
                </c:pt>
                <c:pt idx="52">
                  <c:v>28.9</c:v>
                </c:pt>
                <c:pt idx="53">
                  <c:v>28.5</c:v>
                </c:pt>
                <c:pt idx="54">
                  <c:v>28.2</c:v>
                </c:pt>
                <c:pt idx="55">
                  <c:v>26.6</c:v>
                </c:pt>
                <c:pt idx="56">
                  <c:v>26.5</c:v>
                </c:pt>
                <c:pt idx="57">
                  <c:v>26.4</c:v>
                </c:pt>
                <c:pt idx="58">
                  <c:v>26.4</c:v>
                </c:pt>
                <c:pt idx="59">
                  <c:v>26.1</c:v>
                </c:pt>
                <c:pt idx="60">
                  <c:v>25.9</c:v>
                </c:pt>
                <c:pt idx="61">
                  <c:v>25.7</c:v>
                </c:pt>
                <c:pt idx="62">
                  <c:v>25.6</c:v>
                </c:pt>
                <c:pt idx="63">
                  <c:v>25.3</c:v>
                </c:pt>
                <c:pt idx="64">
                  <c:v>25.2</c:v>
                </c:pt>
                <c:pt idx="65">
                  <c:v>25</c:v>
                </c:pt>
                <c:pt idx="66">
                  <c:v>24.9</c:v>
                </c:pt>
                <c:pt idx="67">
                  <c:v>24.7</c:v>
                </c:pt>
                <c:pt idx="68">
                  <c:v>24.4</c:v>
                </c:pt>
                <c:pt idx="69">
                  <c:v>24.2</c:v>
                </c:pt>
                <c:pt idx="70">
                  <c:v>24.1</c:v>
                </c:pt>
                <c:pt idx="71">
                  <c:v>23.4</c:v>
                </c:pt>
                <c:pt idx="72">
                  <c:v>23.3</c:v>
                </c:pt>
                <c:pt idx="73">
                  <c:v>23.1</c:v>
                </c:pt>
                <c:pt idx="74">
                  <c:v>23</c:v>
                </c:pt>
                <c:pt idx="75">
                  <c:v>22.6</c:v>
                </c:pt>
                <c:pt idx="76">
                  <c:v>22.6</c:v>
                </c:pt>
                <c:pt idx="77">
                  <c:v>22.3</c:v>
                </c:pt>
                <c:pt idx="78">
                  <c:v>22.3</c:v>
                </c:pt>
                <c:pt idx="79">
                  <c:v>22.3</c:v>
                </c:pt>
                <c:pt idx="80">
                  <c:v>22</c:v>
                </c:pt>
                <c:pt idx="81">
                  <c:v>22</c:v>
                </c:pt>
                <c:pt idx="82">
                  <c:v>22</c:v>
                </c:pt>
                <c:pt idx="83">
                  <c:v>21.8</c:v>
                </c:pt>
                <c:pt idx="84">
                  <c:v>21.7</c:v>
                </c:pt>
                <c:pt idx="85">
                  <c:v>21.6</c:v>
                </c:pt>
                <c:pt idx="86">
                  <c:v>21.5</c:v>
                </c:pt>
                <c:pt idx="87">
                  <c:v>21.5</c:v>
                </c:pt>
                <c:pt idx="88">
                  <c:v>21.4</c:v>
                </c:pt>
                <c:pt idx="89">
                  <c:v>21.4</c:v>
                </c:pt>
                <c:pt idx="90">
                  <c:v>21.3</c:v>
                </c:pt>
                <c:pt idx="91">
                  <c:v>21.3</c:v>
                </c:pt>
                <c:pt idx="92">
                  <c:v>21</c:v>
                </c:pt>
                <c:pt idx="93">
                  <c:v>21</c:v>
                </c:pt>
                <c:pt idx="94">
                  <c:v>20.9</c:v>
                </c:pt>
                <c:pt idx="95">
                  <c:v>20.8</c:v>
                </c:pt>
                <c:pt idx="96">
                  <c:v>20.8</c:v>
                </c:pt>
                <c:pt idx="97">
                  <c:v>20.7</c:v>
                </c:pt>
                <c:pt idx="98">
                  <c:v>20.7</c:v>
                </c:pt>
                <c:pt idx="99">
                  <c:v>20.6</c:v>
                </c:pt>
                <c:pt idx="100">
                  <c:v>20.6</c:v>
                </c:pt>
                <c:pt idx="101">
                  <c:v>20.5</c:v>
                </c:pt>
                <c:pt idx="102">
                  <c:v>20.399999999999999</c:v>
                </c:pt>
                <c:pt idx="103">
                  <c:v>20.3</c:v>
                </c:pt>
                <c:pt idx="104">
                  <c:v>20.2</c:v>
                </c:pt>
                <c:pt idx="105">
                  <c:v>20.2</c:v>
                </c:pt>
                <c:pt idx="106">
                  <c:v>20</c:v>
                </c:pt>
                <c:pt idx="107">
                  <c:v>19.899999999999999</c:v>
                </c:pt>
                <c:pt idx="108">
                  <c:v>19.899999999999999</c:v>
                </c:pt>
                <c:pt idx="109">
                  <c:v>19.8</c:v>
                </c:pt>
                <c:pt idx="110">
                  <c:v>19.8</c:v>
                </c:pt>
                <c:pt idx="111">
                  <c:v>19.7</c:v>
                </c:pt>
                <c:pt idx="112">
                  <c:v>19.7</c:v>
                </c:pt>
                <c:pt idx="113">
                  <c:v>19.5</c:v>
                </c:pt>
                <c:pt idx="114">
                  <c:v>19.399999999999999</c:v>
                </c:pt>
                <c:pt idx="115">
                  <c:v>19.3</c:v>
                </c:pt>
                <c:pt idx="116">
                  <c:v>19.3</c:v>
                </c:pt>
                <c:pt idx="117">
                  <c:v>19.3</c:v>
                </c:pt>
                <c:pt idx="118">
                  <c:v>19.2</c:v>
                </c:pt>
                <c:pt idx="119">
                  <c:v>19.2</c:v>
                </c:pt>
                <c:pt idx="120">
                  <c:v>19.100000000000001</c:v>
                </c:pt>
                <c:pt idx="121">
                  <c:v>19.100000000000001</c:v>
                </c:pt>
                <c:pt idx="122">
                  <c:v>19</c:v>
                </c:pt>
                <c:pt idx="123">
                  <c:v>19</c:v>
                </c:pt>
                <c:pt idx="124">
                  <c:v>18.899999999999999</c:v>
                </c:pt>
                <c:pt idx="125">
                  <c:v>18.8</c:v>
                </c:pt>
                <c:pt idx="126">
                  <c:v>18.7</c:v>
                </c:pt>
                <c:pt idx="127">
                  <c:v>18.7</c:v>
                </c:pt>
                <c:pt idx="128">
                  <c:v>18.5</c:v>
                </c:pt>
                <c:pt idx="129">
                  <c:v>18.399999999999999</c:v>
                </c:pt>
                <c:pt idx="130">
                  <c:v>18.399999999999999</c:v>
                </c:pt>
                <c:pt idx="131">
                  <c:v>18.399999999999999</c:v>
                </c:pt>
                <c:pt idx="132">
                  <c:v>18.399999999999999</c:v>
                </c:pt>
                <c:pt idx="133">
                  <c:v>18.100000000000001</c:v>
                </c:pt>
                <c:pt idx="134">
                  <c:v>18.100000000000001</c:v>
                </c:pt>
                <c:pt idx="135">
                  <c:v>18</c:v>
                </c:pt>
                <c:pt idx="136">
                  <c:v>18</c:v>
                </c:pt>
                <c:pt idx="137">
                  <c:v>17.899999999999999</c:v>
                </c:pt>
                <c:pt idx="138">
                  <c:v>17.899999999999999</c:v>
                </c:pt>
                <c:pt idx="139">
                  <c:v>17.7</c:v>
                </c:pt>
                <c:pt idx="140">
                  <c:v>17.7</c:v>
                </c:pt>
                <c:pt idx="141">
                  <c:v>17.600000000000001</c:v>
                </c:pt>
                <c:pt idx="142">
                  <c:v>17.5</c:v>
                </c:pt>
                <c:pt idx="143">
                  <c:v>17.5</c:v>
                </c:pt>
                <c:pt idx="144">
                  <c:v>17.399999999999999</c:v>
                </c:pt>
                <c:pt idx="145">
                  <c:v>17.399999999999999</c:v>
                </c:pt>
                <c:pt idx="146">
                  <c:v>17.3</c:v>
                </c:pt>
                <c:pt idx="147">
                  <c:v>17.2</c:v>
                </c:pt>
                <c:pt idx="148">
                  <c:v>17.2</c:v>
                </c:pt>
                <c:pt idx="149">
                  <c:v>17.2</c:v>
                </c:pt>
                <c:pt idx="150">
                  <c:v>17.2</c:v>
                </c:pt>
                <c:pt idx="151">
                  <c:v>17.2</c:v>
                </c:pt>
                <c:pt idx="152">
                  <c:v>17.100000000000001</c:v>
                </c:pt>
                <c:pt idx="153">
                  <c:v>17.100000000000001</c:v>
                </c:pt>
                <c:pt idx="154">
                  <c:v>17.100000000000001</c:v>
                </c:pt>
                <c:pt idx="155">
                  <c:v>17</c:v>
                </c:pt>
                <c:pt idx="156">
                  <c:v>16.899999999999999</c:v>
                </c:pt>
                <c:pt idx="157">
                  <c:v>16.8</c:v>
                </c:pt>
                <c:pt idx="158">
                  <c:v>16.7</c:v>
                </c:pt>
                <c:pt idx="159">
                  <c:v>16.3</c:v>
                </c:pt>
                <c:pt idx="160">
                  <c:v>16.3</c:v>
                </c:pt>
                <c:pt idx="161">
                  <c:v>16.3</c:v>
                </c:pt>
                <c:pt idx="162">
                  <c:v>16.100000000000001</c:v>
                </c:pt>
                <c:pt idx="163">
                  <c:v>16.100000000000001</c:v>
                </c:pt>
                <c:pt idx="164">
                  <c:v>16</c:v>
                </c:pt>
                <c:pt idx="165">
                  <c:v>16</c:v>
                </c:pt>
                <c:pt idx="166">
                  <c:v>16</c:v>
                </c:pt>
                <c:pt idx="167">
                  <c:v>15.9</c:v>
                </c:pt>
                <c:pt idx="168">
                  <c:v>15.8</c:v>
                </c:pt>
                <c:pt idx="169">
                  <c:v>15.8</c:v>
                </c:pt>
                <c:pt idx="170">
                  <c:v>15.7</c:v>
                </c:pt>
                <c:pt idx="171">
                  <c:v>15.7</c:v>
                </c:pt>
                <c:pt idx="172">
                  <c:v>15.7</c:v>
                </c:pt>
                <c:pt idx="173">
                  <c:v>15.7</c:v>
                </c:pt>
                <c:pt idx="174">
                  <c:v>15.6</c:v>
                </c:pt>
                <c:pt idx="175">
                  <c:v>15.5</c:v>
                </c:pt>
                <c:pt idx="176">
                  <c:v>15.4</c:v>
                </c:pt>
                <c:pt idx="177">
                  <c:v>15.3</c:v>
                </c:pt>
                <c:pt idx="178">
                  <c:v>15.1</c:v>
                </c:pt>
                <c:pt idx="179">
                  <c:v>14.9</c:v>
                </c:pt>
                <c:pt idx="180">
                  <c:v>14.7</c:v>
                </c:pt>
                <c:pt idx="181">
                  <c:v>14.7</c:v>
                </c:pt>
                <c:pt idx="182">
                  <c:v>14.5</c:v>
                </c:pt>
                <c:pt idx="183">
                  <c:v>14.5</c:v>
                </c:pt>
                <c:pt idx="184">
                  <c:v>14.4</c:v>
                </c:pt>
                <c:pt idx="185">
                  <c:v>14.4</c:v>
                </c:pt>
                <c:pt idx="186">
                  <c:v>14.4</c:v>
                </c:pt>
                <c:pt idx="187">
                  <c:v>14.3</c:v>
                </c:pt>
                <c:pt idx="188">
                  <c:v>14.3</c:v>
                </c:pt>
                <c:pt idx="189">
                  <c:v>13.9</c:v>
                </c:pt>
                <c:pt idx="190">
                  <c:v>13.6</c:v>
                </c:pt>
                <c:pt idx="191">
                  <c:v>13.5</c:v>
                </c:pt>
                <c:pt idx="192">
                  <c:v>13.4</c:v>
                </c:pt>
                <c:pt idx="193">
                  <c:v>13.4</c:v>
                </c:pt>
                <c:pt idx="194">
                  <c:v>13.3</c:v>
                </c:pt>
                <c:pt idx="195">
                  <c:v>12.9</c:v>
                </c:pt>
                <c:pt idx="196">
                  <c:v>12.3</c:v>
                </c:pt>
                <c:pt idx="197">
                  <c:v>12.2</c:v>
                </c:pt>
                <c:pt idx="198">
                  <c:v>11.8</c:v>
                </c:pt>
                <c:pt idx="199">
                  <c:v>11.7</c:v>
                </c:pt>
                <c:pt idx="200">
                  <c:v>10.4</c:v>
                </c:pt>
                <c:pt idx="201">
                  <c:v>9.9</c:v>
                </c:pt>
                <c:pt idx="202">
                  <c:v>9.7000000000000011</c:v>
                </c:pt>
                <c:pt idx="203">
                  <c:v>9.4</c:v>
                </c:pt>
                <c:pt idx="204">
                  <c:v>8.6</c:v>
                </c:pt>
                <c:pt idx="205">
                  <c:v>8.5</c:v>
                </c:pt>
              </c:numCache>
            </c:numRef>
          </c:val>
          <c:extLst>
            <c:ext xmlns:c16="http://schemas.microsoft.com/office/drawing/2014/chart" uri="{C3380CC4-5D6E-409C-BE32-E72D297353CC}">
              <c16:uniqueId val="{00000003-77EC-4A7F-B4CE-06855885948B}"/>
            </c:ext>
          </c:extLst>
        </c:ser>
        <c:dLbls>
          <c:showLegendKey val="0"/>
          <c:showVal val="0"/>
          <c:showCatName val="0"/>
          <c:showSerName val="0"/>
          <c:showPercent val="0"/>
          <c:showBubbleSize val="0"/>
        </c:dLbls>
        <c:gapWidth val="150"/>
        <c:axId val="98974336"/>
        <c:axId val="99018624"/>
      </c:barChart>
      <c:catAx>
        <c:axId val="98974336"/>
        <c:scaling>
          <c:orientation val="minMax"/>
        </c:scaling>
        <c:delete val="0"/>
        <c:axPos val="b"/>
        <c:numFmt formatCode="General" sourceLinked="1"/>
        <c:majorTickMark val="out"/>
        <c:minorTickMark val="none"/>
        <c:tickLblPos val="nextTo"/>
        <c:txPr>
          <a:bodyPr rot="-5400000" vert="horz"/>
          <a:lstStyle/>
          <a:p>
            <a:pPr>
              <a:defRPr sz="600" b="0" i="0" u="none" strike="noStrike" baseline="0">
                <a:solidFill>
                  <a:srgbClr val="000000"/>
                </a:solidFill>
                <a:latin typeface="Calibri"/>
                <a:ea typeface="Calibri"/>
                <a:cs typeface="Calibri"/>
              </a:defRPr>
            </a:pPr>
            <a:endParaRPr lang="it-IT"/>
          </a:p>
        </c:txPr>
        <c:crossAx val="99018624"/>
        <c:crosses val="autoZero"/>
        <c:auto val="1"/>
        <c:lblAlgn val="ctr"/>
        <c:lblOffset val="100"/>
        <c:noMultiLvlLbl val="0"/>
      </c:catAx>
      <c:valAx>
        <c:axId val="99018624"/>
        <c:scaling>
          <c:orientation val="minMax"/>
        </c:scaling>
        <c:delete val="0"/>
        <c:axPos val="l"/>
        <c:majorGridlines/>
        <c:numFmt formatCode="General" sourceLinked="1"/>
        <c:majorTickMark val="out"/>
        <c:minorTickMark val="none"/>
        <c:tickLblPos val="nextTo"/>
        <c:txPr>
          <a:bodyPr rot="0" vert="horz"/>
          <a:lstStyle/>
          <a:p>
            <a:pPr>
              <a:defRPr sz="800" b="0" i="0" u="none" strike="noStrike" baseline="0">
                <a:solidFill>
                  <a:srgbClr val="000000"/>
                </a:solidFill>
                <a:latin typeface="Calibri"/>
                <a:ea typeface="Calibri"/>
                <a:cs typeface="Calibri"/>
              </a:defRPr>
            </a:pPr>
            <a:endParaRPr lang="it-IT"/>
          </a:p>
        </c:txPr>
        <c:crossAx val="98974336"/>
        <c:crosses val="autoZero"/>
        <c:crossBetween val="between"/>
      </c:valAx>
    </c:plotArea>
    <c:plotVisOnly val="1"/>
    <c:dispBlanksAs val="gap"/>
    <c:showDLblsOverMax val="0"/>
  </c:chart>
  <c:txPr>
    <a:bodyPr/>
    <a:lstStyle/>
    <a:p>
      <a:pPr>
        <a:defRPr sz="800" b="0" i="0" u="none" strike="noStrike" baseline="0">
          <a:solidFill>
            <a:srgbClr val="000000"/>
          </a:solidFill>
          <a:latin typeface="Calibri"/>
          <a:ea typeface="Calibri"/>
          <a:cs typeface="Calibri"/>
        </a:defRPr>
      </a:pPr>
      <a:endParaRPr lang="it-IT"/>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'[persone rischio PES 2014 2017 N O.ods]Data'!$B$9</c:f>
              <c:strCache>
                <c:ptCount val="1"/>
                <c:pt idx="0">
                  <c:v>2014</c:v>
                </c:pt>
              </c:strCache>
            </c:strRef>
          </c:tx>
          <c:spPr>
            <a:solidFill>
              <a:srgbClr val="4F81BD"/>
            </a:solidFill>
            <a:ln>
              <a:noFill/>
            </a:ln>
            <a:scene3d>
              <a:camera prst="orthographicFront"/>
              <a:lightRig rig="threePt" dir="t"/>
            </a:scene3d>
            <a:sp3d>
              <a:bevelT/>
            </a:sp3d>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'[persone rischio PES 2014 2017 N O.ods]Data'!$A$10:$A$15</c:f>
              <c:strCache>
                <c:ptCount val="6"/>
                <c:pt idx="0">
                  <c:v>Italy</c:v>
                </c:pt>
                <c:pt idx="1">
                  <c:v>Nord-Ovest</c:v>
                </c:pt>
                <c:pt idx="2">
                  <c:v>Piemonte</c:v>
                </c:pt>
                <c:pt idx="3">
                  <c:v>Valle d'Aosta/Vallée d'Aoste</c:v>
                </c:pt>
                <c:pt idx="4">
                  <c:v>Liguria</c:v>
                </c:pt>
                <c:pt idx="5">
                  <c:v>Lombardia</c:v>
                </c:pt>
              </c:strCache>
            </c:strRef>
          </c:cat>
          <c:val>
            <c:numRef>
              <c:f>'[persone rischio PES 2014 2017 N O.ods]Data'!$B$10:$B$15</c:f>
              <c:numCache>
                <c:formatCode>#,##0.0</c:formatCode>
                <c:ptCount val="6"/>
                <c:pt idx="0">
                  <c:v>28.3</c:v>
                </c:pt>
                <c:pt idx="1">
                  <c:v>19.100000000000001</c:v>
                </c:pt>
                <c:pt idx="2">
                  <c:v>18.8</c:v>
                </c:pt>
                <c:pt idx="3">
                  <c:v>17.5</c:v>
                </c:pt>
                <c:pt idx="4">
                  <c:v>26.5</c:v>
                </c:pt>
                <c:pt idx="5">
                  <c:v>18.100000000000001</c:v>
                </c:pt>
              </c:numCache>
            </c:numRef>
          </c:val>
          <c:extLst>
            <c:ext xmlns:c16="http://schemas.microsoft.com/office/drawing/2014/chart" uri="{C3380CC4-5D6E-409C-BE32-E72D297353CC}">
              <c16:uniqueId val="{00000000-22FE-4CC5-8446-03B3C7246B57}"/>
            </c:ext>
          </c:extLst>
        </c:ser>
        <c:ser>
          <c:idx val="1"/>
          <c:order val="1"/>
          <c:tx>
            <c:strRef>
              <c:f>'[persone rischio PES 2014 2017 N O.ods]Data'!$C$9</c:f>
              <c:strCache>
                <c:ptCount val="1"/>
                <c:pt idx="0">
                  <c:v>2015</c:v>
                </c:pt>
              </c:strCache>
            </c:strRef>
          </c:tx>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'[persone rischio PES 2014 2017 N O.ods]Data'!$A$10:$A$15</c:f>
              <c:strCache>
                <c:ptCount val="6"/>
                <c:pt idx="0">
                  <c:v>Italy</c:v>
                </c:pt>
                <c:pt idx="1">
                  <c:v>Nord-Ovest</c:v>
                </c:pt>
                <c:pt idx="2">
                  <c:v>Piemonte</c:v>
                </c:pt>
                <c:pt idx="3">
                  <c:v>Valle d'Aosta/Vallée d'Aoste</c:v>
                </c:pt>
                <c:pt idx="4">
                  <c:v>Liguria</c:v>
                </c:pt>
                <c:pt idx="5">
                  <c:v>Lombardia</c:v>
                </c:pt>
              </c:strCache>
            </c:strRef>
          </c:cat>
          <c:val>
            <c:numRef>
              <c:f>'[persone rischio PES 2014 2017 N O.ods]Data'!$C$10:$C$15</c:f>
              <c:numCache>
                <c:formatCode>#,##0.0</c:formatCode>
                <c:ptCount val="6"/>
                <c:pt idx="0">
                  <c:v>28.7</c:v>
                </c:pt>
                <c:pt idx="1">
                  <c:v>18.5</c:v>
                </c:pt>
                <c:pt idx="2">
                  <c:v>18</c:v>
                </c:pt>
                <c:pt idx="3">
                  <c:v>17.899999999999999</c:v>
                </c:pt>
                <c:pt idx="4">
                  <c:v>25.8</c:v>
                </c:pt>
                <c:pt idx="5">
                  <c:v>17.600000000000001</c:v>
                </c:pt>
              </c:numCache>
            </c:numRef>
          </c:val>
          <c:extLst>
            <c:ext xmlns:c16="http://schemas.microsoft.com/office/drawing/2014/chart" uri="{C3380CC4-5D6E-409C-BE32-E72D297353CC}">
              <c16:uniqueId val="{00000001-22FE-4CC5-8446-03B3C7246B57}"/>
            </c:ext>
          </c:extLst>
        </c:ser>
        <c:ser>
          <c:idx val="2"/>
          <c:order val="2"/>
          <c:tx>
            <c:strRef>
              <c:f>'[persone rischio PES 2014 2017 N O.ods]Data'!$D$9</c:f>
              <c:strCache>
                <c:ptCount val="1"/>
                <c:pt idx="0">
                  <c:v>2016</c:v>
                </c:pt>
              </c:strCache>
            </c:strRef>
          </c:tx>
          <c:spPr>
            <a:gradFill rotWithShape="1">
              <a:gsLst>
                <a:gs pos="0">
                  <a:schemeClr val="accent5">
                    <a:tint val="100000"/>
                    <a:shade val="100000"/>
                    <a:satMod val="130000"/>
                  </a:schemeClr>
                </a:gs>
                <a:gs pos="100000">
                  <a:schemeClr val="accent5">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'[persone rischio PES 2014 2017 N O.ods]Data'!$A$10:$A$15</c:f>
              <c:strCache>
                <c:ptCount val="6"/>
                <c:pt idx="0">
                  <c:v>Italy</c:v>
                </c:pt>
                <c:pt idx="1">
                  <c:v>Nord-Ovest</c:v>
                </c:pt>
                <c:pt idx="2">
                  <c:v>Piemonte</c:v>
                </c:pt>
                <c:pt idx="3">
                  <c:v>Valle d'Aosta/Vallée d'Aoste</c:v>
                </c:pt>
                <c:pt idx="4">
                  <c:v>Liguria</c:v>
                </c:pt>
                <c:pt idx="5">
                  <c:v>Lombardia</c:v>
                </c:pt>
              </c:strCache>
            </c:strRef>
          </c:cat>
          <c:val>
            <c:numRef>
              <c:f>'[persone rischio PES 2014 2017 N O.ods]Data'!$D$10:$D$15</c:f>
              <c:numCache>
                <c:formatCode>#,##0.0</c:formatCode>
                <c:ptCount val="6"/>
                <c:pt idx="0">
                  <c:v>30</c:v>
                </c:pt>
                <c:pt idx="1">
                  <c:v>21</c:v>
                </c:pt>
                <c:pt idx="2">
                  <c:v>22.9</c:v>
                </c:pt>
                <c:pt idx="3">
                  <c:v>20.5</c:v>
                </c:pt>
                <c:pt idx="4">
                  <c:v>23.9</c:v>
                </c:pt>
                <c:pt idx="5">
                  <c:v>19.7</c:v>
                </c:pt>
              </c:numCache>
            </c:numRef>
          </c:val>
          <c:extLst>
            <c:ext xmlns:c16="http://schemas.microsoft.com/office/drawing/2014/chart" uri="{C3380CC4-5D6E-409C-BE32-E72D297353CC}">
              <c16:uniqueId val="{00000002-22FE-4CC5-8446-03B3C7246B57}"/>
            </c:ext>
          </c:extLst>
        </c:ser>
        <c:ser>
          <c:idx val="3"/>
          <c:order val="3"/>
          <c:tx>
            <c:strRef>
              <c:f>'[persone rischio PES 2014 2017 N O.ods]Data'!$E$9</c:f>
              <c:strCache>
                <c:ptCount val="1"/>
                <c:pt idx="0">
                  <c:v>2017</c:v>
                </c:pt>
              </c:strCache>
            </c:strRef>
          </c:tx>
          <c:spPr>
            <a:gradFill rotWithShape="1">
              <a:gsLst>
                <a:gs pos="0">
                  <a:schemeClr val="accent6">
                    <a:tint val="100000"/>
                    <a:shade val="100000"/>
                    <a:satMod val="130000"/>
                  </a:schemeClr>
                </a:gs>
                <a:gs pos="100000">
                  <a:schemeClr val="accent6">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sz="1050" b="1" i="0" u="none" strike="noStrike" kern="1200" baseline="0">
                    <a:solidFill>
                      <a:srgbClr val="000000"/>
                    </a:solidFill>
                    <a:effectLst>
                      <a:outerShdw blurRad="38100" dist="38100" dir="2700000" algn="tl">
                        <a:srgbClr val="000000">
                          <a:alpha val="43137"/>
                        </a:srgbClr>
                      </a:outerShdw>
                    </a:effectLst>
                    <a:latin typeface="Calibri"/>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'[persone rischio PES 2014 2017 N O.ods]Data'!$A$10:$A$15</c:f>
              <c:strCache>
                <c:ptCount val="6"/>
                <c:pt idx="0">
                  <c:v>Italy</c:v>
                </c:pt>
                <c:pt idx="1">
                  <c:v>Nord-Ovest</c:v>
                </c:pt>
                <c:pt idx="2">
                  <c:v>Piemonte</c:v>
                </c:pt>
                <c:pt idx="3">
                  <c:v>Valle d'Aosta/Vallée d'Aoste</c:v>
                </c:pt>
                <c:pt idx="4">
                  <c:v>Liguria</c:v>
                </c:pt>
                <c:pt idx="5">
                  <c:v>Lombardia</c:v>
                </c:pt>
              </c:strCache>
            </c:strRef>
          </c:cat>
          <c:val>
            <c:numRef>
              <c:f>'[persone rischio PES 2014 2017 N O.ods]Data'!$E$10:$E$15</c:f>
              <c:numCache>
                <c:formatCode>#,##0.0</c:formatCode>
                <c:ptCount val="6"/>
                <c:pt idx="0">
                  <c:v>28.9</c:v>
                </c:pt>
                <c:pt idx="1">
                  <c:v>20.7</c:v>
                </c:pt>
                <c:pt idx="2">
                  <c:v>22</c:v>
                </c:pt>
                <c:pt idx="3">
                  <c:v>19.899999999999999</c:v>
                </c:pt>
                <c:pt idx="4">
                  <c:v>23</c:v>
                </c:pt>
                <c:pt idx="5">
                  <c:v>19.7</c:v>
                </c:pt>
              </c:numCache>
            </c:numRef>
          </c:val>
          <c:extLst>
            <c:ext xmlns:c16="http://schemas.microsoft.com/office/drawing/2014/chart" uri="{C3380CC4-5D6E-409C-BE32-E72D297353CC}">
              <c16:uniqueId val="{00000003-22FE-4CC5-8446-03B3C7246B57}"/>
            </c:ext>
          </c:extLst>
        </c:ser>
        <c:dLbls>
          <c:showLegendKey val="0"/>
          <c:showVal val="0"/>
          <c:showCatName val="0"/>
          <c:showSerName val="0"/>
          <c:showPercent val="0"/>
          <c:showBubbleSize val="0"/>
        </c:dLbls>
        <c:gapWidth val="150"/>
        <c:axId val="54831360"/>
        <c:axId val="54829440"/>
      </c:barChart>
      <c:valAx>
        <c:axId val="54829440"/>
        <c:scaling>
          <c:orientation val="minMax"/>
        </c:scaling>
        <c:delete val="0"/>
        <c:axPos val="l"/>
        <c:majorGridlines>
          <c:spPr>
            <a:ln w="9528">
              <a:solidFill>
                <a:srgbClr val="868686"/>
              </a:solidFill>
              <a:prstDash val="solid"/>
              <a:round/>
            </a:ln>
          </c:spPr>
        </c:majorGridlines>
        <c:numFmt formatCode="#,##0.0" sourceLinked="1"/>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sz="1000" b="0" i="0" u="none" strike="noStrike" kern="1200" baseline="0">
                <a:solidFill>
                  <a:srgbClr val="000000"/>
                </a:solidFill>
                <a:latin typeface="Calibri"/>
              </a:defRPr>
            </a:pPr>
            <a:endParaRPr lang="it-IT"/>
          </a:p>
        </c:txPr>
        <c:crossAx val="54831360"/>
        <c:crosses val="autoZero"/>
        <c:crossBetween val="between"/>
      </c:valAx>
      <c:catAx>
        <c:axId val="54831360"/>
        <c:scaling>
          <c:orientation val="minMax"/>
        </c:scaling>
        <c:delete val="0"/>
        <c:axPos val="b"/>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sz="1400" b="1" i="0" u="none" strike="noStrike" kern="1200" baseline="0">
                <a:solidFill>
                  <a:srgbClr val="000000"/>
                </a:solidFill>
                <a:latin typeface="Calibri"/>
              </a:defRPr>
            </a:pPr>
            <a:endParaRPr lang="it-IT"/>
          </a:p>
        </c:txPr>
        <c:crossAx val="54829440"/>
        <c:crosses val="autoZero"/>
        <c:auto val="1"/>
        <c:lblAlgn val="ctr"/>
        <c:lblOffset val="100"/>
        <c:noMultiLvlLbl val="0"/>
      </c:catAx>
      <c:spPr>
        <a:solidFill>
          <a:srgbClr val="FFFFFF"/>
        </a:solidFill>
        <a:ln>
          <a:noFill/>
        </a:ln>
      </c:spPr>
    </c:plotArea>
    <c:legend>
      <c:legendPos val="r"/>
      <c:overlay val="0"/>
      <c:spPr>
        <a:noFill/>
        <a:ln>
          <a:noFill/>
        </a:ln>
      </c:spPr>
      <c:txPr>
        <a:bodyPr lIns="0" tIns="0" rIns="0" bIns="0"/>
        <a:lstStyle/>
        <a:p>
          <a:pPr marL="0" marR="0" indent="0" defTabSz="914400" fontAlgn="auto" hangingPunct="1">
            <a:lnSpc>
              <a:spcPct val="100000"/>
            </a:lnSpc>
            <a:spcBef>
              <a:spcPts val="0"/>
            </a:spcBef>
            <a:spcAft>
              <a:spcPts val="0"/>
            </a:spcAft>
            <a:tabLst/>
            <a:defRPr sz="1000" b="0" i="0" u="none" strike="noStrike" kern="1200" baseline="0">
              <a:solidFill>
                <a:srgbClr val="000000"/>
              </a:solidFill>
              <a:latin typeface="Calibri"/>
            </a:defRPr>
          </a:pPr>
          <a:endParaRPr lang="it-IT"/>
        </a:p>
      </c:txPr>
    </c:legend>
    <c:plotVisOnly val="1"/>
    <c:dispBlanksAs val="gap"/>
    <c:showDLblsOverMax val="0"/>
  </c:chart>
  <c:spPr>
    <a:solidFill>
      <a:srgbClr val="FFFFFF"/>
    </a:solid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it-IT" sz="1000" b="0" i="0" u="none" strike="noStrike" kern="1200" baseline="0">
          <a:solidFill>
            <a:srgbClr val="000000"/>
          </a:solidFill>
          <a:latin typeface="Calibri"/>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bassa intensità lavorativa 2017</a:t>
            </a:r>
          </a:p>
        </c:rich>
      </c:tx>
      <c:overlay val="0"/>
    </c:title>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'[Eurostat_Table_intensita lav.xls]Foglio1'!$B$3</c:f>
              <c:strCache>
                <c:ptCount val="1"/>
                <c:pt idx="0">
                  <c:v>2017</c:v>
                </c:pt>
              </c:strCache>
            </c:strRef>
          </c:tx>
          <c:invertIfNegative val="0"/>
          <c:dPt>
            <c:idx val="8"/>
            <c:invertIfNegative val="0"/>
            <c:bubble3D val="0"/>
            <c:spPr>
              <a:solidFill>
                <a:srgbClr val="FF0000"/>
              </a:solidFill>
            </c:spPr>
            <c:extLst>
              <c:ext xmlns:c16="http://schemas.microsoft.com/office/drawing/2014/chart" uri="{C3380CC4-5D6E-409C-BE32-E72D297353CC}">
                <c16:uniqueId val="{00000000-EB53-48FD-AD21-917ABD300205}"/>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'[Eurostat_Table_intensita lav.xls]Foglio1'!$A$4:$A$14</c:f>
              <c:strCache>
                <c:ptCount val="11"/>
                <c:pt idx="0">
                  <c:v>Provincia Autonoma di Bolzano/Bozen</c:v>
                </c:pt>
                <c:pt idx="1">
                  <c:v>Veneto</c:v>
                </c:pt>
                <c:pt idx="2">
                  <c:v>Nord-Est</c:v>
                </c:pt>
                <c:pt idx="3">
                  <c:v>Lombardia</c:v>
                </c:pt>
                <c:pt idx="4">
                  <c:v>Provincia Autonoma di Trento</c:v>
                </c:pt>
                <c:pt idx="5">
                  <c:v>Nord-Ovest</c:v>
                </c:pt>
                <c:pt idx="6">
                  <c:v>Piemonte</c:v>
                </c:pt>
                <c:pt idx="7">
                  <c:v>Friuli-Venezia Giulia</c:v>
                </c:pt>
                <c:pt idx="8">
                  <c:v>Liguria</c:v>
                </c:pt>
                <c:pt idx="9">
                  <c:v>Valle d'Aosta/Vallée d'Aoste</c:v>
                </c:pt>
                <c:pt idx="10">
                  <c:v>Italy</c:v>
                </c:pt>
              </c:strCache>
            </c:strRef>
          </c:cat>
          <c:val>
            <c:numRef>
              <c:f>'[Eurostat_Table_intensita lav.xls]Foglio1'!$B$4:$B$14</c:f>
              <c:numCache>
                <c:formatCode>General</c:formatCode>
                <c:ptCount val="11"/>
                <c:pt idx="0">
                  <c:v>0.30000000000000004</c:v>
                </c:pt>
                <c:pt idx="1">
                  <c:v>4.2</c:v>
                </c:pt>
                <c:pt idx="2">
                  <c:v>5.4</c:v>
                </c:pt>
                <c:pt idx="3">
                  <c:v>7</c:v>
                </c:pt>
                <c:pt idx="4">
                  <c:v>7.1</c:v>
                </c:pt>
                <c:pt idx="5">
                  <c:v>7.4</c:v>
                </c:pt>
                <c:pt idx="6">
                  <c:v>7.5</c:v>
                </c:pt>
                <c:pt idx="7">
                  <c:v>8.2000000000000011</c:v>
                </c:pt>
                <c:pt idx="8">
                  <c:v>9.7000000000000011</c:v>
                </c:pt>
                <c:pt idx="9">
                  <c:v>10.7</c:v>
                </c:pt>
                <c:pt idx="10">
                  <c:v>11.8</c:v>
                </c:pt>
              </c:numCache>
            </c:numRef>
          </c:val>
          <c:extLst>
            <c:ext xmlns:c16="http://schemas.microsoft.com/office/drawing/2014/chart" uri="{C3380CC4-5D6E-409C-BE32-E72D297353CC}">
              <c16:uniqueId val="{00000001-EB53-48FD-AD21-917ABD300205}"/>
            </c:ext>
          </c:extLst>
        </c:ser>
        <c:dLbls>
          <c:showLegendKey val="0"/>
          <c:showVal val="0"/>
          <c:showCatName val="0"/>
          <c:showSerName val="0"/>
          <c:showPercent val="0"/>
          <c:showBubbleSize val="0"/>
        </c:dLbls>
        <c:gapWidth val="150"/>
        <c:shape val="box"/>
        <c:axId val="60160256"/>
        <c:axId val="60277120"/>
        <c:axId val="0"/>
      </c:bar3DChart>
      <c:catAx>
        <c:axId val="60160256"/>
        <c:scaling>
          <c:orientation val="minMax"/>
        </c:scaling>
        <c:delete val="0"/>
        <c:axPos val="b"/>
        <c:numFmt formatCode="General" sourceLinked="1"/>
        <c:majorTickMark val="none"/>
        <c:minorTickMark val="none"/>
        <c:tickLblPos val="nextTo"/>
        <c:txPr>
          <a:bodyPr/>
          <a:lstStyle/>
          <a:p>
            <a:pPr>
              <a:defRPr sz="900"/>
            </a:pPr>
            <a:endParaRPr lang="it-IT"/>
          </a:p>
        </c:txPr>
        <c:crossAx val="60277120"/>
        <c:crosses val="autoZero"/>
        <c:auto val="1"/>
        <c:lblAlgn val="ctr"/>
        <c:lblOffset val="100"/>
        <c:noMultiLvlLbl val="0"/>
      </c:catAx>
      <c:valAx>
        <c:axId val="60277120"/>
        <c:scaling>
          <c:orientation val="minMax"/>
        </c:scaling>
        <c:delete val="1"/>
        <c:axPos val="l"/>
        <c:numFmt formatCode="General" sourceLinked="1"/>
        <c:majorTickMark val="out"/>
        <c:minorTickMark val="none"/>
        <c:tickLblPos val="none"/>
        <c:crossAx val="60160256"/>
        <c:crosses val="autoZero"/>
        <c:crossBetween val="between"/>
      </c:valAx>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persone a rischio di povertà 2017</a:t>
            </a:r>
          </a:p>
        </c:rich>
      </c:tx>
      <c:overlay val="0"/>
    </c:title>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'[Eurostat_Table_rischio pov.xls]Foglio1'!$B$5</c:f>
              <c:strCache>
                <c:ptCount val="1"/>
                <c:pt idx="0">
                  <c:v>2017</c:v>
                </c:pt>
              </c:strCache>
            </c:strRef>
          </c:tx>
          <c:invertIfNegative val="0"/>
          <c:dPt>
            <c:idx val="7"/>
            <c:invertIfNegative val="0"/>
            <c:bubble3D val="0"/>
            <c:spPr>
              <a:solidFill>
                <a:srgbClr val="FF0000"/>
              </a:solidFill>
            </c:spPr>
            <c:extLst>
              <c:ext xmlns:c16="http://schemas.microsoft.com/office/drawing/2014/chart" uri="{C3380CC4-5D6E-409C-BE32-E72D297353CC}">
                <c16:uniqueId val="{00000000-9569-4E60-A842-9EC35C173D17}"/>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'[Eurostat_Table_rischio pov.xls]Foglio1'!$A$6:$A$16</c:f>
              <c:strCache>
                <c:ptCount val="11"/>
                <c:pt idx="0">
                  <c:v>Provincia Autonoma di Bolzano/Bozen</c:v>
                </c:pt>
                <c:pt idx="1">
                  <c:v>Friuli-Venezia Giulia</c:v>
                </c:pt>
                <c:pt idx="2">
                  <c:v>Nord-Est</c:v>
                </c:pt>
                <c:pt idx="3">
                  <c:v>Veneto</c:v>
                </c:pt>
                <c:pt idx="4">
                  <c:v>Provincia Autonoma di Trento</c:v>
                </c:pt>
                <c:pt idx="5">
                  <c:v>Lombardia</c:v>
                </c:pt>
                <c:pt idx="6">
                  <c:v>Nord-Ovest</c:v>
                </c:pt>
                <c:pt idx="7">
                  <c:v>Liguria</c:v>
                </c:pt>
                <c:pt idx="8">
                  <c:v>Valle d'Aosta/Vallée d'Aoste</c:v>
                </c:pt>
                <c:pt idx="9">
                  <c:v>Piemonte</c:v>
                </c:pt>
                <c:pt idx="10">
                  <c:v>Italy</c:v>
                </c:pt>
              </c:strCache>
            </c:strRef>
          </c:cat>
          <c:val>
            <c:numRef>
              <c:f>'[Eurostat_Table_rischio pov.xls]Foglio1'!$B$6:$B$16</c:f>
              <c:numCache>
                <c:formatCode>General</c:formatCode>
                <c:ptCount val="11"/>
                <c:pt idx="0">
                  <c:v>6</c:v>
                </c:pt>
                <c:pt idx="1">
                  <c:v>9.3000000000000007</c:v>
                </c:pt>
                <c:pt idx="2">
                  <c:v>10.200000000000001</c:v>
                </c:pt>
                <c:pt idx="3">
                  <c:v>10.4</c:v>
                </c:pt>
                <c:pt idx="4">
                  <c:v>12.6</c:v>
                </c:pt>
                <c:pt idx="5">
                  <c:v>13.6</c:v>
                </c:pt>
                <c:pt idx="6">
                  <c:v>13.7</c:v>
                </c:pt>
                <c:pt idx="7">
                  <c:v>13.7</c:v>
                </c:pt>
                <c:pt idx="8">
                  <c:v>13.8</c:v>
                </c:pt>
                <c:pt idx="9">
                  <c:v>14</c:v>
                </c:pt>
                <c:pt idx="10">
                  <c:v>20.3</c:v>
                </c:pt>
              </c:numCache>
            </c:numRef>
          </c:val>
          <c:extLst>
            <c:ext xmlns:c16="http://schemas.microsoft.com/office/drawing/2014/chart" uri="{C3380CC4-5D6E-409C-BE32-E72D297353CC}">
              <c16:uniqueId val="{00000001-9569-4E60-A842-9EC35C173D17}"/>
            </c:ext>
          </c:extLst>
        </c:ser>
        <c:dLbls>
          <c:showLegendKey val="0"/>
          <c:showVal val="0"/>
          <c:showCatName val="0"/>
          <c:showSerName val="0"/>
          <c:showPercent val="0"/>
          <c:showBubbleSize val="0"/>
        </c:dLbls>
        <c:gapWidth val="150"/>
        <c:shape val="box"/>
        <c:axId val="58580992"/>
        <c:axId val="58583680"/>
        <c:axId val="0"/>
      </c:bar3DChart>
      <c:catAx>
        <c:axId val="58580992"/>
        <c:scaling>
          <c:orientation val="minMax"/>
        </c:scaling>
        <c:delete val="0"/>
        <c:axPos val="b"/>
        <c:numFmt formatCode="General" sourceLinked="1"/>
        <c:majorTickMark val="none"/>
        <c:minorTickMark val="none"/>
        <c:tickLblPos val="nextTo"/>
        <c:txPr>
          <a:bodyPr/>
          <a:lstStyle/>
          <a:p>
            <a:pPr>
              <a:defRPr sz="900"/>
            </a:pPr>
            <a:endParaRPr lang="it-IT"/>
          </a:p>
        </c:txPr>
        <c:crossAx val="58583680"/>
        <c:crosses val="autoZero"/>
        <c:auto val="1"/>
        <c:lblAlgn val="ctr"/>
        <c:lblOffset val="100"/>
        <c:noMultiLvlLbl val="0"/>
      </c:catAx>
      <c:valAx>
        <c:axId val="58583680"/>
        <c:scaling>
          <c:orientation val="minMax"/>
        </c:scaling>
        <c:delete val="1"/>
        <c:axPos val="l"/>
        <c:numFmt formatCode="General" sourceLinked="1"/>
        <c:majorTickMark val="out"/>
        <c:minorTickMark val="none"/>
        <c:tickLblPos val="none"/>
        <c:crossAx val="58580992"/>
        <c:crosses val="autoZero"/>
        <c:crossBetween val="between"/>
      </c:valAx>
      <c:spPr>
        <a:noFill/>
        <a:ln w="25400">
          <a:no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severa deprivazione materiale (2017)</a:t>
            </a:r>
          </a:p>
        </c:rich>
      </c:tx>
      <c:overlay val="0"/>
    </c:title>
    <c:autoTitleDeleted val="0"/>
    <c:plotArea>
      <c:layout/>
      <c:barChart>
        <c:barDir val="col"/>
        <c:grouping val="clustered"/>
        <c:varyColors val="0"/>
        <c:ser>
          <c:idx val="0"/>
          <c:order val="0"/>
          <c:tx>
            <c:strRef>
              <c:f>'[Eurostat_Table_sev depr mat.xls]Foglio1'!$Q$10</c:f>
              <c:strCache>
                <c:ptCount val="1"/>
                <c:pt idx="0">
                  <c:v>2017</c:v>
                </c:pt>
              </c:strCache>
            </c:strRef>
          </c:tx>
          <c:spPr>
            <a:scene3d>
              <a:camera prst="orthographicFront"/>
              <a:lightRig rig="threePt" dir="t"/>
            </a:scene3d>
            <a:sp3d>
              <a:bevelT/>
            </a:sp3d>
          </c:spPr>
          <c:invertIfNegative val="0"/>
          <c:dPt>
            <c:idx val="8"/>
            <c:invertIfNegative val="0"/>
            <c:bubble3D val="0"/>
            <c:spPr>
              <a:solidFill>
                <a:schemeClr val="accent2"/>
              </a:solidFill>
              <a:scene3d>
                <a:camera prst="orthographicFront"/>
                <a:lightRig rig="threePt" dir="t"/>
              </a:scene3d>
              <a:sp3d>
                <a:bevelT/>
              </a:sp3d>
            </c:spPr>
            <c:extLst>
              <c:ext xmlns:c16="http://schemas.microsoft.com/office/drawing/2014/chart" uri="{C3380CC4-5D6E-409C-BE32-E72D297353CC}">
                <c16:uniqueId val="{00000000-C9B1-4675-A098-2D005723DDB7}"/>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'[Eurostat_Table_sev depr mat.xls]Foglio1'!$P$11:$P$21</c:f>
              <c:strCache>
                <c:ptCount val="11"/>
                <c:pt idx="0">
                  <c:v>Provincia Autonoma di Bolzano/Bozen</c:v>
                </c:pt>
                <c:pt idx="1">
                  <c:v>Veneto</c:v>
                </c:pt>
                <c:pt idx="2">
                  <c:v>Nord-Est</c:v>
                </c:pt>
                <c:pt idx="3">
                  <c:v>Provincia Autonoma di Trento</c:v>
                </c:pt>
                <c:pt idx="4">
                  <c:v>Friuli-Venezia Giulia</c:v>
                </c:pt>
                <c:pt idx="5">
                  <c:v>Lombardia</c:v>
                </c:pt>
                <c:pt idx="6">
                  <c:v>Nord-Ovest</c:v>
                </c:pt>
                <c:pt idx="7">
                  <c:v>Valle d'Aosta/Vallée d'Aoste</c:v>
                </c:pt>
                <c:pt idx="8">
                  <c:v>Liguria</c:v>
                </c:pt>
                <c:pt idx="9">
                  <c:v>Piemonte</c:v>
                </c:pt>
                <c:pt idx="10">
                  <c:v>Italy</c:v>
                </c:pt>
              </c:strCache>
            </c:strRef>
          </c:cat>
          <c:val>
            <c:numRef>
              <c:f>'[Eurostat_Table_sev depr mat.xls]Foglio1'!$Q$11:$Q$21</c:f>
              <c:numCache>
                <c:formatCode>General</c:formatCode>
                <c:ptCount val="11"/>
                <c:pt idx="0">
                  <c:v>2.5</c:v>
                </c:pt>
                <c:pt idx="1">
                  <c:v>4.0999999999999996</c:v>
                </c:pt>
                <c:pt idx="2">
                  <c:v>5</c:v>
                </c:pt>
                <c:pt idx="3">
                  <c:v>5.9</c:v>
                </c:pt>
                <c:pt idx="4">
                  <c:v>6</c:v>
                </c:pt>
                <c:pt idx="5">
                  <c:v>6.4</c:v>
                </c:pt>
                <c:pt idx="6">
                  <c:v>7.3</c:v>
                </c:pt>
                <c:pt idx="7">
                  <c:v>7.3</c:v>
                </c:pt>
                <c:pt idx="8">
                  <c:v>8.6</c:v>
                </c:pt>
                <c:pt idx="9">
                  <c:v>9</c:v>
                </c:pt>
                <c:pt idx="10">
                  <c:v>10.1</c:v>
                </c:pt>
              </c:numCache>
            </c:numRef>
          </c:val>
          <c:extLst>
            <c:ext xmlns:c16="http://schemas.microsoft.com/office/drawing/2014/chart" uri="{C3380CC4-5D6E-409C-BE32-E72D297353CC}">
              <c16:uniqueId val="{00000001-C9B1-4675-A098-2D005723DDB7}"/>
            </c:ext>
          </c:extLst>
        </c:ser>
        <c:dLbls>
          <c:showLegendKey val="0"/>
          <c:showVal val="0"/>
          <c:showCatName val="0"/>
          <c:showSerName val="0"/>
          <c:showPercent val="0"/>
          <c:showBubbleSize val="0"/>
        </c:dLbls>
        <c:gapWidth val="150"/>
        <c:axId val="54082560"/>
        <c:axId val="54094080"/>
      </c:barChart>
      <c:catAx>
        <c:axId val="54082560"/>
        <c:scaling>
          <c:orientation val="minMax"/>
        </c:scaling>
        <c:delete val="0"/>
        <c:axPos val="b"/>
        <c:numFmt formatCode="General" sourceLinked="1"/>
        <c:majorTickMark val="out"/>
        <c:minorTickMark val="none"/>
        <c:tickLblPos val="nextTo"/>
        <c:txPr>
          <a:bodyPr/>
          <a:lstStyle/>
          <a:p>
            <a:pPr>
              <a:defRPr sz="600"/>
            </a:pPr>
            <a:endParaRPr lang="it-IT"/>
          </a:p>
        </c:txPr>
        <c:crossAx val="54094080"/>
        <c:crosses val="autoZero"/>
        <c:auto val="1"/>
        <c:lblAlgn val="ctr"/>
        <c:lblOffset val="100"/>
        <c:noMultiLvlLbl val="0"/>
      </c:catAx>
      <c:valAx>
        <c:axId val="54094080"/>
        <c:scaling>
          <c:orientation val="minMax"/>
        </c:scaling>
        <c:delete val="0"/>
        <c:axPos val="l"/>
        <c:majorGridlines/>
        <c:numFmt formatCode="General" sourceLinked="1"/>
        <c:majorTickMark val="out"/>
        <c:minorTickMark val="none"/>
        <c:tickLblPos val="nextTo"/>
        <c:crossAx val="54082560"/>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6.7162697008042671E-2"/>
          <c:y val="3.6645112415505735E-2"/>
        </c:manualLayout>
      </c:layout>
      <c:overlay val="0"/>
      <c:txPr>
        <a:bodyPr/>
        <a:lstStyle/>
        <a:p>
          <a:pPr>
            <a:defRPr sz="2800">
              <a:solidFill>
                <a:srgbClr val="C00000"/>
              </a:solidFill>
              <a:effectLst>
                <a:outerShdw blurRad="38100" dist="38100" dir="2700000" algn="tl">
                  <a:srgbClr val="000000">
                    <a:alpha val="43137"/>
                  </a:srgbClr>
                </a:outerShdw>
              </a:effectLst>
            </a:defRPr>
          </a:pPr>
          <a:endParaRPr lang="it-IT"/>
        </a:p>
      </c:txPr>
    </c:title>
    <c:autoTitleDeleted val="0"/>
    <c:plotArea>
      <c:layout>
        <c:manualLayout>
          <c:layoutTarget val="inner"/>
          <c:xMode val="edge"/>
          <c:yMode val="edge"/>
          <c:x val="4.1733509137960478E-2"/>
          <c:y val="1.9155399671741635E-2"/>
          <c:w val="0.9407620436423334"/>
          <c:h val="0.91742625925275978"/>
        </c:manualLayout>
      </c:layout>
      <c:barChart>
        <c:barDir val="col"/>
        <c:grouping val="clustered"/>
        <c:varyColors val="0"/>
        <c:ser>
          <c:idx val="0"/>
          <c:order val="0"/>
          <c:tx>
            <c:strRef>
              <c:f>'[Eurostat_Table_sev depr mat.xls]Foglio1'!$A$6</c:f>
              <c:strCache>
                <c:ptCount val="1"/>
                <c:pt idx="0">
                  <c:v>Liguria</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a:lstStyle/>
              <a:p>
                <a:pPr>
                  <a:defRPr sz="1600" b="1">
                    <a:effectLst>
                      <a:outerShdw blurRad="38100" dist="38100" dir="2700000" algn="tl">
                        <a:srgbClr val="000000">
                          <a:alpha val="43137"/>
                        </a:srgbClr>
                      </a:outerShdw>
                    </a:effectLst>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'[Eurostat_Table_sev depr mat.xls]Foglio1'!$B$5:$L$5</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mat.xls]Foglio1'!$B$6:$L$6</c:f>
              <c:numCache>
                <c:formatCode>General</c:formatCode>
                <c:ptCount val="11"/>
                <c:pt idx="0">
                  <c:v>2.2999999999999998</c:v>
                </c:pt>
                <c:pt idx="1">
                  <c:v>3.5</c:v>
                </c:pt>
                <c:pt idx="2">
                  <c:v>1.6</c:v>
                </c:pt>
                <c:pt idx="3">
                  <c:v>2.7</c:v>
                </c:pt>
                <c:pt idx="4">
                  <c:v>6.8</c:v>
                </c:pt>
                <c:pt idx="5">
                  <c:v>8.6</c:v>
                </c:pt>
                <c:pt idx="6">
                  <c:v>8.1</c:v>
                </c:pt>
                <c:pt idx="7">
                  <c:v>12.7</c:v>
                </c:pt>
                <c:pt idx="8">
                  <c:v>11.6</c:v>
                </c:pt>
                <c:pt idx="9">
                  <c:v>7.9</c:v>
                </c:pt>
                <c:pt idx="10">
                  <c:v>8.6</c:v>
                </c:pt>
              </c:numCache>
            </c:numRef>
          </c:val>
          <c:extLst>
            <c:ext xmlns:c16="http://schemas.microsoft.com/office/drawing/2014/chart" uri="{C3380CC4-5D6E-409C-BE32-E72D297353CC}">
              <c16:uniqueId val="{00000000-2ED5-47C7-8AE6-D16A0EAEC400}"/>
            </c:ext>
          </c:extLst>
        </c:ser>
        <c:dLbls>
          <c:showLegendKey val="0"/>
          <c:showVal val="0"/>
          <c:showCatName val="0"/>
          <c:showSerName val="0"/>
          <c:showPercent val="0"/>
          <c:showBubbleSize val="0"/>
        </c:dLbls>
        <c:gapWidth val="150"/>
        <c:axId val="59848192"/>
        <c:axId val="59849728"/>
      </c:barChart>
      <c:catAx>
        <c:axId val="59848192"/>
        <c:scaling>
          <c:orientation val="minMax"/>
        </c:scaling>
        <c:delete val="0"/>
        <c:axPos val="b"/>
        <c:numFmt formatCode="General" sourceLinked="1"/>
        <c:majorTickMark val="out"/>
        <c:minorTickMark val="none"/>
        <c:tickLblPos val="nextTo"/>
        <c:crossAx val="59849728"/>
        <c:crosses val="autoZero"/>
        <c:auto val="1"/>
        <c:lblAlgn val="ctr"/>
        <c:lblOffset val="100"/>
        <c:noMultiLvlLbl val="0"/>
      </c:catAx>
      <c:valAx>
        <c:axId val="59849728"/>
        <c:scaling>
          <c:orientation val="minMax"/>
        </c:scaling>
        <c:delete val="0"/>
        <c:axPos val="l"/>
        <c:majorGridlines>
          <c:spPr>
            <a:ln>
              <a:solidFill>
                <a:srgbClr val="7030A0"/>
              </a:solidFill>
            </a:ln>
          </c:spPr>
        </c:majorGridlines>
        <c:numFmt formatCode="General" sourceLinked="1"/>
        <c:majorTickMark val="out"/>
        <c:minorTickMark val="none"/>
        <c:tickLblPos val="nextTo"/>
        <c:crossAx val="5984819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544718947168641E-2"/>
          <c:y val="1.8856100261519456E-2"/>
          <c:w val="0.9614552810528314"/>
          <c:h val="0.66206124223807772"/>
        </c:manualLayout>
      </c:layout>
      <c:lineChart>
        <c:grouping val="standard"/>
        <c:varyColors val="0"/>
        <c:ser>
          <c:idx val="0"/>
          <c:order val="0"/>
          <c:tx>
            <c:strRef>
              <c:f>'[Eurostat_Table_sev depr mat.xls]Foglio1'!$A$11</c:f>
              <c:strCache>
                <c:ptCount val="1"/>
                <c:pt idx="0">
                  <c:v>Provincia Autonoma di Bolzano/Bozen</c:v>
                </c:pt>
              </c:strCache>
            </c:strRef>
          </c:tx>
          <c:spPr>
            <a:ln>
              <a:solidFill>
                <a:srgbClr val="002060"/>
              </a:solidFill>
            </a:ln>
          </c:spPr>
          <c:marker>
            <c:spPr>
              <a:solidFill>
                <a:srgbClr val="002060"/>
              </a:solidFill>
              <a:ln>
                <a:solidFill>
                  <a:srgbClr val="002060"/>
                </a:solidFill>
              </a:ln>
            </c:spPr>
          </c:marker>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mat.xls]Foglio1'!$B$11:$L$11</c:f>
              <c:numCache>
                <c:formatCode>General</c:formatCode>
                <c:ptCount val="11"/>
                <c:pt idx="0">
                  <c:v>2.5</c:v>
                </c:pt>
                <c:pt idx="1">
                  <c:v>2.2000000000000002</c:v>
                </c:pt>
                <c:pt idx="2">
                  <c:v>1.4</c:v>
                </c:pt>
                <c:pt idx="3">
                  <c:v>1.5</c:v>
                </c:pt>
                <c:pt idx="4">
                  <c:v>1.6</c:v>
                </c:pt>
                <c:pt idx="5">
                  <c:v>4</c:v>
                </c:pt>
                <c:pt idx="6">
                  <c:v>2.2000000000000002</c:v>
                </c:pt>
                <c:pt idx="7">
                  <c:v>3.3</c:v>
                </c:pt>
                <c:pt idx="8">
                  <c:v>5.3</c:v>
                </c:pt>
                <c:pt idx="9">
                  <c:v>2.4</c:v>
                </c:pt>
                <c:pt idx="10">
                  <c:v>2.5</c:v>
                </c:pt>
              </c:numCache>
            </c:numRef>
          </c:val>
          <c:smooth val="0"/>
          <c:extLst>
            <c:ext xmlns:c16="http://schemas.microsoft.com/office/drawing/2014/chart" uri="{C3380CC4-5D6E-409C-BE32-E72D297353CC}">
              <c16:uniqueId val="{00000000-2390-4DB9-AE75-376E3F6C14DC}"/>
            </c:ext>
          </c:extLst>
        </c:ser>
        <c:ser>
          <c:idx val="1"/>
          <c:order val="1"/>
          <c:tx>
            <c:strRef>
              <c:f>'[Eurostat_Table_sev depr mat.xls]Foglio1'!$A$12</c:f>
              <c:strCache>
                <c:ptCount val="1"/>
                <c:pt idx="0">
                  <c:v>Veneto</c:v>
                </c:pt>
              </c:strCache>
            </c:strRef>
          </c:tx>
          <c:spPr>
            <a:ln>
              <a:solidFill>
                <a:srgbClr val="00B050"/>
              </a:solidFill>
            </a:ln>
          </c:spPr>
          <c:marker>
            <c:spPr>
              <a:solidFill>
                <a:srgbClr val="00B050"/>
              </a:solidFill>
              <a:ln>
                <a:solidFill>
                  <a:srgbClr val="00B050"/>
                </a:solidFill>
              </a:ln>
            </c:spPr>
          </c:marker>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mat.xls]Foglio1'!$B$12:$L$12</c:f>
              <c:numCache>
                <c:formatCode>General</c:formatCode>
                <c:ptCount val="11"/>
                <c:pt idx="0">
                  <c:v>3.4</c:v>
                </c:pt>
                <c:pt idx="1">
                  <c:v>2.9</c:v>
                </c:pt>
                <c:pt idx="2">
                  <c:v>3.9</c:v>
                </c:pt>
                <c:pt idx="3">
                  <c:v>4.0999999999999996</c:v>
                </c:pt>
                <c:pt idx="4">
                  <c:v>4.0999999999999996</c:v>
                </c:pt>
                <c:pt idx="5">
                  <c:v>4.2</c:v>
                </c:pt>
                <c:pt idx="6">
                  <c:v>3.8</c:v>
                </c:pt>
                <c:pt idx="7">
                  <c:v>4.7</c:v>
                </c:pt>
                <c:pt idx="8">
                  <c:v>3.6</c:v>
                </c:pt>
                <c:pt idx="9">
                  <c:v>5</c:v>
                </c:pt>
                <c:pt idx="10">
                  <c:v>4.0999999999999996</c:v>
                </c:pt>
              </c:numCache>
            </c:numRef>
          </c:val>
          <c:smooth val="0"/>
          <c:extLst>
            <c:ext xmlns:c16="http://schemas.microsoft.com/office/drawing/2014/chart" uri="{C3380CC4-5D6E-409C-BE32-E72D297353CC}">
              <c16:uniqueId val="{00000001-2390-4DB9-AE75-376E3F6C14DC}"/>
            </c:ext>
          </c:extLst>
        </c:ser>
        <c:ser>
          <c:idx val="2"/>
          <c:order val="2"/>
          <c:tx>
            <c:strRef>
              <c:f>'[Eurostat_Table_sev depr mat.xls]Foglio1'!$A$13</c:f>
              <c:strCache>
                <c:ptCount val="1"/>
                <c:pt idx="0">
                  <c:v>Nord-Est</c:v>
                </c:pt>
              </c:strCache>
            </c:strRef>
          </c:tx>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mat.xls]Foglio1'!$B$13:$L$13</c:f>
              <c:numCache>
                <c:formatCode>General</c:formatCode>
                <c:ptCount val="11"/>
                <c:pt idx="0">
                  <c:v>3.3</c:v>
                </c:pt>
                <c:pt idx="1">
                  <c:v>3</c:v>
                </c:pt>
                <c:pt idx="2">
                  <c:v>3.5</c:v>
                </c:pt>
                <c:pt idx="3">
                  <c:v>3.8</c:v>
                </c:pt>
                <c:pt idx="4">
                  <c:v>5.0999999999999996</c:v>
                </c:pt>
                <c:pt idx="5">
                  <c:v>5.7</c:v>
                </c:pt>
                <c:pt idx="6">
                  <c:v>6</c:v>
                </c:pt>
                <c:pt idx="7">
                  <c:v>5.8</c:v>
                </c:pt>
                <c:pt idx="8">
                  <c:v>4.8</c:v>
                </c:pt>
                <c:pt idx="9">
                  <c:v>5.8</c:v>
                </c:pt>
                <c:pt idx="10">
                  <c:v>5</c:v>
                </c:pt>
              </c:numCache>
            </c:numRef>
          </c:val>
          <c:smooth val="0"/>
          <c:extLst>
            <c:ext xmlns:c16="http://schemas.microsoft.com/office/drawing/2014/chart" uri="{C3380CC4-5D6E-409C-BE32-E72D297353CC}">
              <c16:uniqueId val="{00000002-2390-4DB9-AE75-376E3F6C14DC}"/>
            </c:ext>
          </c:extLst>
        </c:ser>
        <c:ser>
          <c:idx val="3"/>
          <c:order val="3"/>
          <c:tx>
            <c:strRef>
              <c:f>'[Eurostat_Table_sev depr mat.xls]Foglio1'!$A$14</c:f>
              <c:strCache>
                <c:ptCount val="1"/>
                <c:pt idx="0">
                  <c:v>Provincia Autonoma di Trento</c:v>
                </c:pt>
              </c:strCache>
            </c:strRef>
          </c:tx>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mat.xls]Foglio1'!$B$14:$L$14</c:f>
              <c:numCache>
                <c:formatCode>General</c:formatCode>
                <c:ptCount val="11"/>
                <c:pt idx="0">
                  <c:v>0.70000000000000018</c:v>
                </c:pt>
                <c:pt idx="1">
                  <c:v>1.9000000000000001</c:v>
                </c:pt>
                <c:pt idx="2">
                  <c:v>1.1000000000000001</c:v>
                </c:pt>
                <c:pt idx="3">
                  <c:v>3.6</c:v>
                </c:pt>
                <c:pt idx="4">
                  <c:v>2.5</c:v>
                </c:pt>
                <c:pt idx="5">
                  <c:v>6.2</c:v>
                </c:pt>
                <c:pt idx="6">
                  <c:v>4.8</c:v>
                </c:pt>
                <c:pt idx="7">
                  <c:v>2.8</c:v>
                </c:pt>
                <c:pt idx="8">
                  <c:v>5.0999999999999996</c:v>
                </c:pt>
                <c:pt idx="9">
                  <c:v>9.9</c:v>
                </c:pt>
                <c:pt idx="10">
                  <c:v>5.9</c:v>
                </c:pt>
              </c:numCache>
            </c:numRef>
          </c:val>
          <c:smooth val="0"/>
          <c:extLst>
            <c:ext xmlns:c16="http://schemas.microsoft.com/office/drawing/2014/chart" uri="{C3380CC4-5D6E-409C-BE32-E72D297353CC}">
              <c16:uniqueId val="{00000003-2390-4DB9-AE75-376E3F6C14DC}"/>
            </c:ext>
          </c:extLst>
        </c:ser>
        <c:ser>
          <c:idx val="4"/>
          <c:order val="4"/>
          <c:tx>
            <c:strRef>
              <c:f>'[Eurostat_Table_sev depr mat.xls]Foglio1'!$A$15</c:f>
              <c:strCache>
                <c:ptCount val="1"/>
                <c:pt idx="0">
                  <c:v>Friuli-Venezia Giulia</c:v>
                </c:pt>
              </c:strCache>
            </c:strRef>
          </c:tx>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mat.xls]Foglio1'!$B$15:$L$15</c:f>
              <c:numCache>
                <c:formatCode>General</c:formatCode>
                <c:ptCount val="11"/>
                <c:pt idx="0">
                  <c:v>4.0999999999999996</c:v>
                </c:pt>
                <c:pt idx="1">
                  <c:v>3.8</c:v>
                </c:pt>
                <c:pt idx="2">
                  <c:v>4</c:v>
                </c:pt>
                <c:pt idx="3">
                  <c:v>2.5</c:v>
                </c:pt>
                <c:pt idx="4">
                  <c:v>6.5</c:v>
                </c:pt>
                <c:pt idx="5">
                  <c:v>6.4</c:v>
                </c:pt>
                <c:pt idx="6">
                  <c:v>6.6</c:v>
                </c:pt>
                <c:pt idx="7">
                  <c:v>7.2</c:v>
                </c:pt>
                <c:pt idx="8">
                  <c:v>4.9000000000000004</c:v>
                </c:pt>
                <c:pt idx="9">
                  <c:v>6.5</c:v>
                </c:pt>
                <c:pt idx="10">
                  <c:v>6</c:v>
                </c:pt>
              </c:numCache>
            </c:numRef>
          </c:val>
          <c:smooth val="0"/>
          <c:extLst>
            <c:ext xmlns:c16="http://schemas.microsoft.com/office/drawing/2014/chart" uri="{C3380CC4-5D6E-409C-BE32-E72D297353CC}">
              <c16:uniqueId val="{00000004-2390-4DB9-AE75-376E3F6C14DC}"/>
            </c:ext>
          </c:extLst>
        </c:ser>
        <c:ser>
          <c:idx val="5"/>
          <c:order val="5"/>
          <c:tx>
            <c:strRef>
              <c:f>'[Eurostat_Table_sev depr mat.xls]Foglio1'!$A$16</c:f>
              <c:strCache>
                <c:ptCount val="1"/>
                <c:pt idx="0">
                  <c:v>Lombardia</c:v>
                </c:pt>
              </c:strCache>
            </c:strRef>
          </c:tx>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mat.xls]Foglio1'!$B$16:$L$16</c:f>
              <c:numCache>
                <c:formatCode>General</c:formatCode>
                <c:ptCount val="11"/>
                <c:pt idx="0">
                  <c:v>3</c:v>
                </c:pt>
                <c:pt idx="1">
                  <c:v>3.1</c:v>
                </c:pt>
                <c:pt idx="2">
                  <c:v>4.7</c:v>
                </c:pt>
                <c:pt idx="3">
                  <c:v>3.2</c:v>
                </c:pt>
                <c:pt idx="4">
                  <c:v>6.3</c:v>
                </c:pt>
                <c:pt idx="5">
                  <c:v>10.5</c:v>
                </c:pt>
                <c:pt idx="6">
                  <c:v>9.2000000000000011</c:v>
                </c:pt>
                <c:pt idx="7">
                  <c:v>8.5</c:v>
                </c:pt>
                <c:pt idx="8">
                  <c:v>6.4</c:v>
                </c:pt>
                <c:pt idx="9">
                  <c:v>6.1</c:v>
                </c:pt>
                <c:pt idx="10">
                  <c:v>6.4</c:v>
                </c:pt>
              </c:numCache>
            </c:numRef>
          </c:val>
          <c:smooth val="0"/>
          <c:extLst>
            <c:ext xmlns:c16="http://schemas.microsoft.com/office/drawing/2014/chart" uri="{C3380CC4-5D6E-409C-BE32-E72D297353CC}">
              <c16:uniqueId val="{00000005-2390-4DB9-AE75-376E3F6C14DC}"/>
            </c:ext>
          </c:extLst>
        </c:ser>
        <c:ser>
          <c:idx val="6"/>
          <c:order val="6"/>
          <c:tx>
            <c:strRef>
              <c:f>'[Eurostat_Table_sev depr mat.xls]Foglio1'!$A$17</c:f>
              <c:strCache>
                <c:ptCount val="1"/>
                <c:pt idx="0">
                  <c:v>Nord-Ovest</c:v>
                </c:pt>
              </c:strCache>
            </c:strRef>
          </c:tx>
          <c:spPr>
            <a:ln>
              <a:solidFill>
                <a:srgbClr val="00B0F0"/>
              </a:solidFill>
            </a:ln>
          </c:spPr>
          <c:marker>
            <c:spPr>
              <a:ln>
                <a:solidFill>
                  <a:srgbClr val="00B0F0"/>
                </a:solidFill>
              </a:ln>
            </c:spPr>
          </c:marker>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mat.xls]Foglio1'!$B$17:$L$17</c:f>
              <c:numCache>
                <c:formatCode>General</c:formatCode>
                <c:ptCount val="11"/>
                <c:pt idx="0">
                  <c:v>3.4</c:v>
                </c:pt>
                <c:pt idx="1">
                  <c:v>3.2</c:v>
                </c:pt>
                <c:pt idx="2">
                  <c:v>4.5999999999999996</c:v>
                </c:pt>
                <c:pt idx="3">
                  <c:v>3.5</c:v>
                </c:pt>
                <c:pt idx="4">
                  <c:v>6.7</c:v>
                </c:pt>
                <c:pt idx="5">
                  <c:v>9.4</c:v>
                </c:pt>
                <c:pt idx="6">
                  <c:v>8</c:v>
                </c:pt>
                <c:pt idx="7">
                  <c:v>8.1</c:v>
                </c:pt>
                <c:pt idx="8">
                  <c:v>7</c:v>
                </c:pt>
                <c:pt idx="9">
                  <c:v>7.4</c:v>
                </c:pt>
                <c:pt idx="10">
                  <c:v>7.3</c:v>
                </c:pt>
              </c:numCache>
            </c:numRef>
          </c:val>
          <c:smooth val="0"/>
          <c:extLst>
            <c:ext xmlns:c16="http://schemas.microsoft.com/office/drawing/2014/chart" uri="{C3380CC4-5D6E-409C-BE32-E72D297353CC}">
              <c16:uniqueId val="{00000006-2390-4DB9-AE75-376E3F6C14DC}"/>
            </c:ext>
          </c:extLst>
        </c:ser>
        <c:ser>
          <c:idx val="7"/>
          <c:order val="7"/>
          <c:tx>
            <c:strRef>
              <c:f>'[Eurostat_Table_sev depr mat.xls]Foglio1'!$A$18</c:f>
              <c:strCache>
                <c:ptCount val="1"/>
                <c:pt idx="0">
                  <c:v>Valle d'Aosta/Vallée d'Aoste</c:v>
                </c:pt>
              </c:strCache>
            </c:strRef>
          </c:tx>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mat.xls]Foglio1'!$B$18:$L$18</c:f>
              <c:numCache>
                <c:formatCode>General</c:formatCode>
                <c:ptCount val="11"/>
                <c:pt idx="0">
                  <c:v>0.9</c:v>
                </c:pt>
                <c:pt idx="1">
                  <c:v>1.7</c:v>
                </c:pt>
                <c:pt idx="2">
                  <c:v>1.5</c:v>
                </c:pt>
                <c:pt idx="3">
                  <c:v>2.2000000000000002</c:v>
                </c:pt>
                <c:pt idx="4">
                  <c:v>4.9000000000000004</c:v>
                </c:pt>
                <c:pt idx="5">
                  <c:v>8.3000000000000007</c:v>
                </c:pt>
                <c:pt idx="6">
                  <c:v>9.2000000000000011</c:v>
                </c:pt>
                <c:pt idx="7">
                  <c:v>9.4</c:v>
                </c:pt>
                <c:pt idx="8">
                  <c:v>9.4</c:v>
                </c:pt>
                <c:pt idx="9">
                  <c:v>7.3</c:v>
                </c:pt>
                <c:pt idx="10">
                  <c:v>7.3</c:v>
                </c:pt>
              </c:numCache>
            </c:numRef>
          </c:val>
          <c:smooth val="0"/>
          <c:extLst>
            <c:ext xmlns:c16="http://schemas.microsoft.com/office/drawing/2014/chart" uri="{C3380CC4-5D6E-409C-BE32-E72D297353CC}">
              <c16:uniqueId val="{00000007-2390-4DB9-AE75-376E3F6C14DC}"/>
            </c:ext>
          </c:extLst>
        </c:ser>
        <c:ser>
          <c:idx val="8"/>
          <c:order val="8"/>
          <c:tx>
            <c:strRef>
              <c:f>'[Eurostat_Table_sev depr mat.xls]Foglio1'!$A$19</c:f>
              <c:strCache>
                <c:ptCount val="1"/>
                <c:pt idx="0">
                  <c:v>Liguria</c:v>
                </c:pt>
              </c:strCache>
            </c:strRef>
          </c:tx>
          <c:spPr>
            <a:ln w="57150">
              <a:solidFill>
                <a:srgbClr val="FF0000"/>
              </a:solidFill>
            </a:ln>
          </c:spPr>
          <c:marker>
            <c:spPr>
              <a:solidFill>
                <a:srgbClr val="C00000"/>
              </a:solidFill>
              <a:ln w="57150">
                <a:solidFill>
                  <a:srgbClr val="FF0000"/>
                </a:solidFill>
              </a:ln>
            </c:spPr>
          </c:marker>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mat.xls]Foglio1'!$B$19:$L$19</c:f>
              <c:numCache>
                <c:formatCode>General</c:formatCode>
                <c:ptCount val="11"/>
                <c:pt idx="0">
                  <c:v>2.2999999999999998</c:v>
                </c:pt>
                <c:pt idx="1">
                  <c:v>3.5</c:v>
                </c:pt>
                <c:pt idx="2">
                  <c:v>1.6</c:v>
                </c:pt>
                <c:pt idx="3">
                  <c:v>2.7</c:v>
                </c:pt>
                <c:pt idx="4">
                  <c:v>6.8</c:v>
                </c:pt>
                <c:pt idx="5">
                  <c:v>8.6</c:v>
                </c:pt>
                <c:pt idx="6">
                  <c:v>8.1</c:v>
                </c:pt>
                <c:pt idx="7">
                  <c:v>12.7</c:v>
                </c:pt>
                <c:pt idx="8">
                  <c:v>11.6</c:v>
                </c:pt>
                <c:pt idx="9">
                  <c:v>7.9</c:v>
                </c:pt>
                <c:pt idx="10">
                  <c:v>8.6</c:v>
                </c:pt>
              </c:numCache>
            </c:numRef>
          </c:val>
          <c:smooth val="0"/>
          <c:extLst>
            <c:ext xmlns:c16="http://schemas.microsoft.com/office/drawing/2014/chart" uri="{C3380CC4-5D6E-409C-BE32-E72D297353CC}">
              <c16:uniqueId val="{00000008-2390-4DB9-AE75-376E3F6C14DC}"/>
            </c:ext>
          </c:extLst>
        </c:ser>
        <c:ser>
          <c:idx val="9"/>
          <c:order val="9"/>
          <c:tx>
            <c:strRef>
              <c:f>'[Eurostat_Table_sev depr mat.xls]Foglio1'!$A$20</c:f>
              <c:strCache>
                <c:ptCount val="1"/>
                <c:pt idx="0">
                  <c:v>Piemonte</c:v>
                </c:pt>
              </c:strCache>
            </c:strRef>
          </c:tx>
          <c:spPr>
            <a:ln>
              <a:solidFill>
                <a:srgbClr val="7030A0"/>
              </a:solidFill>
            </a:ln>
          </c:spPr>
          <c:marker>
            <c:spPr>
              <a:solidFill>
                <a:srgbClr val="7030A0"/>
              </a:solidFill>
              <a:ln>
                <a:solidFill>
                  <a:srgbClr val="7030A0"/>
                </a:solidFill>
              </a:ln>
            </c:spPr>
          </c:marker>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mat.xls]Foglio1'!$B$20:$L$20</c:f>
              <c:numCache>
                <c:formatCode>General</c:formatCode>
                <c:ptCount val="11"/>
                <c:pt idx="0">
                  <c:v>4.5999999999999996</c:v>
                </c:pt>
                <c:pt idx="1">
                  <c:v>3.3</c:v>
                </c:pt>
                <c:pt idx="2">
                  <c:v>5.7</c:v>
                </c:pt>
                <c:pt idx="3">
                  <c:v>4.7</c:v>
                </c:pt>
                <c:pt idx="4">
                  <c:v>7.8</c:v>
                </c:pt>
                <c:pt idx="5">
                  <c:v>7.3</c:v>
                </c:pt>
                <c:pt idx="6">
                  <c:v>5</c:v>
                </c:pt>
                <c:pt idx="7">
                  <c:v>5.3</c:v>
                </c:pt>
                <c:pt idx="8">
                  <c:v>6.6</c:v>
                </c:pt>
                <c:pt idx="9">
                  <c:v>10.200000000000001</c:v>
                </c:pt>
                <c:pt idx="10">
                  <c:v>9</c:v>
                </c:pt>
              </c:numCache>
            </c:numRef>
          </c:val>
          <c:smooth val="0"/>
          <c:extLst>
            <c:ext xmlns:c16="http://schemas.microsoft.com/office/drawing/2014/chart" uri="{C3380CC4-5D6E-409C-BE32-E72D297353CC}">
              <c16:uniqueId val="{00000009-2390-4DB9-AE75-376E3F6C14DC}"/>
            </c:ext>
          </c:extLst>
        </c:ser>
        <c:ser>
          <c:idx val="10"/>
          <c:order val="10"/>
          <c:tx>
            <c:strRef>
              <c:f>'[Eurostat_Table_sev depr mat.xls]Foglio1'!$A$21</c:f>
              <c:strCache>
                <c:ptCount val="1"/>
                <c:pt idx="0">
                  <c:v>Italy</c:v>
                </c:pt>
              </c:strCache>
            </c:strRef>
          </c:tx>
          <c:spPr>
            <a:ln>
              <a:prstDash val="sysDash"/>
            </a:ln>
          </c:spPr>
          <c:marker>
            <c:spPr>
              <a:solidFill>
                <a:schemeClr val="accent5">
                  <a:lumMod val="75000"/>
                </a:schemeClr>
              </a:solidFill>
              <a:ln>
                <a:prstDash val="sysDash"/>
              </a:ln>
            </c:spPr>
          </c:marker>
          <c:cat>
            <c:strRef>
              <c:f>'[Eurostat_Table_sev depr mat.xls]Foglio1'!$B$10:$L$10</c:f>
              <c:strCache>
                <c:ptCount val="11"/>
                <c:pt idx="0">
                  <c:v>2007</c:v>
                </c:pt>
                <c:pt idx="1">
                  <c:v>2008</c:v>
                </c:pt>
                <c:pt idx="2">
                  <c:v>2009</c:v>
                </c:pt>
                <c:pt idx="3">
                  <c:v>2010</c:v>
                </c:pt>
                <c:pt idx="4">
                  <c:v>2011</c:v>
                </c:pt>
                <c:pt idx="5">
                  <c:v>2012</c:v>
                </c:pt>
                <c:pt idx="6">
                  <c:v>2013</c:v>
                </c:pt>
                <c:pt idx="7">
                  <c:v>2014</c:v>
                </c:pt>
                <c:pt idx="8">
                  <c:v>2015</c:v>
                </c:pt>
                <c:pt idx="9">
                  <c:v>2016</c:v>
                </c:pt>
                <c:pt idx="10">
                  <c:v>2017</c:v>
                </c:pt>
              </c:strCache>
            </c:strRef>
          </c:cat>
          <c:val>
            <c:numRef>
              <c:f>'[Eurostat_Table_sev depr mat.xls]Foglio1'!$B$21:$L$21</c:f>
              <c:numCache>
                <c:formatCode>General</c:formatCode>
                <c:ptCount val="11"/>
                <c:pt idx="0">
                  <c:v>7</c:v>
                </c:pt>
                <c:pt idx="1">
                  <c:v>7.5</c:v>
                </c:pt>
                <c:pt idx="2">
                  <c:v>7.3</c:v>
                </c:pt>
                <c:pt idx="3">
                  <c:v>7.4</c:v>
                </c:pt>
                <c:pt idx="4">
                  <c:v>11.1</c:v>
                </c:pt>
                <c:pt idx="5">
                  <c:v>14.5</c:v>
                </c:pt>
                <c:pt idx="6">
                  <c:v>12.3</c:v>
                </c:pt>
                <c:pt idx="7">
                  <c:v>11.6</c:v>
                </c:pt>
                <c:pt idx="8">
                  <c:v>11.5</c:v>
                </c:pt>
                <c:pt idx="9">
                  <c:v>12.1</c:v>
                </c:pt>
                <c:pt idx="10">
                  <c:v>10.1</c:v>
                </c:pt>
              </c:numCache>
            </c:numRef>
          </c:val>
          <c:smooth val="0"/>
          <c:extLst>
            <c:ext xmlns:c16="http://schemas.microsoft.com/office/drawing/2014/chart" uri="{C3380CC4-5D6E-409C-BE32-E72D297353CC}">
              <c16:uniqueId val="{0000000A-2390-4DB9-AE75-376E3F6C14DC}"/>
            </c:ext>
          </c:extLst>
        </c:ser>
        <c:dLbls>
          <c:showLegendKey val="0"/>
          <c:showVal val="0"/>
          <c:showCatName val="0"/>
          <c:showSerName val="0"/>
          <c:showPercent val="0"/>
          <c:showBubbleSize val="0"/>
        </c:dLbls>
        <c:marker val="1"/>
        <c:smooth val="0"/>
        <c:axId val="98902016"/>
        <c:axId val="98903552"/>
      </c:lineChart>
      <c:catAx>
        <c:axId val="98902016"/>
        <c:scaling>
          <c:orientation val="minMax"/>
        </c:scaling>
        <c:delete val="0"/>
        <c:axPos val="b"/>
        <c:numFmt formatCode="General" sourceLinked="1"/>
        <c:majorTickMark val="none"/>
        <c:minorTickMark val="none"/>
        <c:tickLblPos val="nextTo"/>
        <c:crossAx val="98903552"/>
        <c:crosses val="autoZero"/>
        <c:auto val="1"/>
        <c:lblAlgn val="ctr"/>
        <c:lblOffset val="100"/>
        <c:noMultiLvlLbl val="0"/>
      </c:catAx>
      <c:valAx>
        <c:axId val="98903552"/>
        <c:scaling>
          <c:orientation val="minMax"/>
        </c:scaling>
        <c:delete val="0"/>
        <c:axPos val="l"/>
        <c:majorGridlines/>
        <c:numFmt formatCode="General" sourceLinked="1"/>
        <c:majorTickMark val="none"/>
        <c:minorTickMark val="none"/>
        <c:tickLblPos val="nextTo"/>
        <c:spPr>
          <a:ln w="9525">
            <a:noFill/>
          </a:ln>
        </c:spPr>
        <c:crossAx val="98902016"/>
        <c:crosses val="autoZero"/>
        <c:crossBetween val="between"/>
      </c:valAx>
    </c:plotArea>
    <c:legend>
      <c:legendPos val="b"/>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solidFill>
                  <a:srgbClr val="FF0000"/>
                </a:solidFill>
              </a:defRPr>
            </a:pPr>
            <a:r>
              <a:rPr lang="it-IT" sz="1400" b="0" i="0" u="none" strike="noStrike" baseline="0" dirty="0">
                <a:solidFill>
                  <a:srgbClr val="FF0000"/>
                </a:solidFill>
                <a:effectLst/>
              </a:rPr>
              <a:t>incidenza di povertà relativa individuale (% di persone che vivono in famiglie in povertà relativa sui residenti)</a:t>
            </a:r>
            <a:r>
              <a:rPr lang="it-IT" sz="1400" b="1" i="0" u="none" strike="noStrike" baseline="0" dirty="0">
                <a:solidFill>
                  <a:srgbClr val="FF0000"/>
                </a:solidFill>
              </a:rPr>
              <a:t> </a:t>
            </a:r>
            <a:endParaRPr lang="it-IT" sz="1400" dirty="0">
              <a:solidFill>
                <a:srgbClr val="FF0000"/>
              </a:solidFill>
            </a:endParaRPr>
          </a:p>
        </c:rich>
      </c:tx>
      <c:overlay val="0"/>
    </c:title>
    <c:autoTitleDeleted val="0"/>
    <c:plotArea>
      <c:layout>
        <c:manualLayout>
          <c:layoutTarget val="inner"/>
          <c:xMode val="edge"/>
          <c:yMode val="edge"/>
          <c:x val="7.9007451514628929E-2"/>
          <c:y val="0.21755667657289732"/>
          <c:w val="0.88785414738831681"/>
          <c:h val="0.41468247349608844"/>
        </c:manualLayout>
      </c:layout>
      <c:barChart>
        <c:barDir val="col"/>
        <c:grouping val="clustered"/>
        <c:varyColors val="0"/>
        <c:ser>
          <c:idx val="0"/>
          <c:order val="0"/>
          <c:tx>
            <c:strRef>
              <c:f>'[759cd6a4-fdc4-4b58-962a-00eb42423a20.xls]Individui poveri - regione di r'!$F$3</c:f>
              <c:strCache>
                <c:ptCount val="1"/>
                <c:pt idx="0">
                  <c:v>2016</c:v>
                </c:pt>
              </c:strCache>
            </c:strRef>
          </c:tx>
          <c:spPr>
            <a:scene3d>
              <a:camera prst="orthographicFront"/>
              <a:lightRig rig="threePt" dir="t"/>
            </a:scene3d>
            <a:sp3d>
              <a:bevelT/>
            </a:sp3d>
          </c:spPr>
          <c:invertIfNegative val="0"/>
          <c:dPt>
            <c:idx val="5"/>
            <c:invertIfNegative val="0"/>
            <c:bubble3D val="0"/>
            <c:spPr>
              <a:solidFill>
                <a:srgbClr val="FFC000"/>
              </a:solidFill>
              <a:scene3d>
                <a:camera prst="orthographicFront"/>
                <a:lightRig rig="threePt" dir="t"/>
              </a:scene3d>
              <a:sp3d>
                <a:bevelT/>
              </a:sp3d>
            </c:spPr>
            <c:extLst>
              <c:ext xmlns:c16="http://schemas.microsoft.com/office/drawing/2014/chart" uri="{C3380CC4-5D6E-409C-BE32-E72D297353CC}">
                <c16:uniqueId val="{00000000-9AC4-4132-896A-C85D7E194365}"/>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'[759cd6a4-fdc4-4b58-962a-00eb42423a20.xls]Individui poveri - regione di r'!$E$4:$E$10</c:f>
              <c:strCache>
                <c:ptCount val="7"/>
                <c:pt idx="0">
                  <c:v>Italia</c:v>
                </c:pt>
                <c:pt idx="1">
                  <c:v>  Nord</c:v>
                </c:pt>
                <c:pt idx="2">
                  <c:v>  Nord-ovest</c:v>
                </c:pt>
                <c:pt idx="3">
                  <c:v>    Piemonte</c:v>
                </c:pt>
                <c:pt idx="4">
                  <c:v>    Valle d'Aosta / Vallée d'Aoste</c:v>
                </c:pt>
                <c:pt idx="5">
                  <c:v>    Liguria</c:v>
                </c:pt>
                <c:pt idx="6">
                  <c:v>    Lombardia</c:v>
                </c:pt>
              </c:strCache>
            </c:strRef>
          </c:cat>
          <c:val>
            <c:numRef>
              <c:f>'[759cd6a4-fdc4-4b58-962a-00eb42423a20.xls]Individui poveri - regione di r'!$F$4:$F$10</c:f>
              <c:numCache>
                <c:formatCode>General</c:formatCode>
                <c:ptCount val="7"/>
                <c:pt idx="0">
                  <c:v>14</c:v>
                </c:pt>
                <c:pt idx="1">
                  <c:v>8.4</c:v>
                </c:pt>
                <c:pt idx="2">
                  <c:v>8.9</c:v>
                </c:pt>
                <c:pt idx="3">
                  <c:v>8.4</c:v>
                </c:pt>
                <c:pt idx="4">
                  <c:v>6.3</c:v>
                </c:pt>
                <c:pt idx="5">
                  <c:v>15.6</c:v>
                </c:pt>
                <c:pt idx="6">
                  <c:v>8</c:v>
                </c:pt>
              </c:numCache>
            </c:numRef>
          </c:val>
          <c:extLst>
            <c:ext xmlns:c16="http://schemas.microsoft.com/office/drawing/2014/chart" uri="{C3380CC4-5D6E-409C-BE32-E72D297353CC}">
              <c16:uniqueId val="{00000001-9AC4-4132-896A-C85D7E194365}"/>
            </c:ext>
          </c:extLst>
        </c:ser>
        <c:ser>
          <c:idx val="1"/>
          <c:order val="1"/>
          <c:tx>
            <c:strRef>
              <c:f>'[759cd6a4-fdc4-4b58-962a-00eb42423a20.xls]Individui poveri - regione di r'!$G$3</c:f>
              <c:strCache>
                <c:ptCount val="1"/>
                <c:pt idx="0">
                  <c:v>2017</c:v>
                </c:pt>
              </c:strCache>
            </c:strRef>
          </c:tx>
          <c:spPr>
            <a:scene3d>
              <a:camera prst="orthographicFront"/>
              <a:lightRig rig="threePt" dir="t"/>
            </a:scene3d>
            <a:sp3d>
              <a:bevelT/>
            </a:sp3d>
          </c:spPr>
          <c:invertIfNegative val="0"/>
          <c:dPt>
            <c:idx val="5"/>
            <c:invertIfNegative val="0"/>
            <c:bubble3D val="0"/>
            <c:spPr>
              <a:solidFill>
                <a:schemeClr val="bg2"/>
              </a:solidFill>
              <a:scene3d>
                <a:camera prst="orthographicFront"/>
                <a:lightRig rig="threePt" dir="t"/>
              </a:scene3d>
              <a:sp3d>
                <a:bevelT/>
              </a:sp3d>
            </c:spPr>
            <c:extLst>
              <c:ext xmlns:c16="http://schemas.microsoft.com/office/drawing/2014/chart" uri="{C3380CC4-5D6E-409C-BE32-E72D297353CC}">
                <c16:uniqueId val="{00000002-9AC4-4132-896A-C85D7E194365}"/>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'[759cd6a4-fdc4-4b58-962a-00eb42423a20.xls]Individui poveri - regione di r'!$E$4:$E$10</c:f>
              <c:strCache>
                <c:ptCount val="7"/>
                <c:pt idx="0">
                  <c:v>Italia</c:v>
                </c:pt>
                <c:pt idx="1">
                  <c:v>  Nord</c:v>
                </c:pt>
                <c:pt idx="2">
                  <c:v>  Nord-ovest</c:v>
                </c:pt>
                <c:pt idx="3">
                  <c:v>    Piemonte</c:v>
                </c:pt>
                <c:pt idx="4">
                  <c:v>    Valle d'Aosta / Vallée d'Aoste</c:v>
                </c:pt>
                <c:pt idx="5">
                  <c:v>    Liguria</c:v>
                </c:pt>
                <c:pt idx="6">
                  <c:v>    Lombardia</c:v>
                </c:pt>
              </c:strCache>
            </c:strRef>
          </c:cat>
          <c:val>
            <c:numRef>
              <c:f>'[759cd6a4-fdc4-4b58-962a-00eb42423a20.xls]Individui poveri - regione di r'!$G$4:$G$10</c:f>
              <c:numCache>
                <c:formatCode>General</c:formatCode>
                <c:ptCount val="7"/>
                <c:pt idx="0">
                  <c:v>15.6</c:v>
                </c:pt>
                <c:pt idx="1">
                  <c:v>8.2000000000000011</c:v>
                </c:pt>
                <c:pt idx="2">
                  <c:v>8.8000000000000007</c:v>
                </c:pt>
                <c:pt idx="3">
                  <c:v>8.9</c:v>
                </c:pt>
                <c:pt idx="4">
                  <c:v>6.7</c:v>
                </c:pt>
                <c:pt idx="5">
                  <c:v>14</c:v>
                </c:pt>
                <c:pt idx="6">
                  <c:v>8</c:v>
                </c:pt>
              </c:numCache>
            </c:numRef>
          </c:val>
          <c:extLst>
            <c:ext xmlns:c16="http://schemas.microsoft.com/office/drawing/2014/chart" uri="{C3380CC4-5D6E-409C-BE32-E72D297353CC}">
              <c16:uniqueId val="{00000003-9AC4-4132-896A-C85D7E194365}"/>
            </c:ext>
          </c:extLst>
        </c:ser>
        <c:dLbls>
          <c:showLegendKey val="0"/>
          <c:showVal val="0"/>
          <c:showCatName val="0"/>
          <c:showSerName val="0"/>
          <c:showPercent val="0"/>
          <c:showBubbleSize val="0"/>
        </c:dLbls>
        <c:gapWidth val="75"/>
        <c:overlap val="-25"/>
        <c:axId val="72334720"/>
        <c:axId val="72345472"/>
      </c:barChart>
      <c:catAx>
        <c:axId val="72334720"/>
        <c:scaling>
          <c:orientation val="minMax"/>
        </c:scaling>
        <c:delete val="0"/>
        <c:axPos val="b"/>
        <c:numFmt formatCode="General" sourceLinked="0"/>
        <c:majorTickMark val="none"/>
        <c:minorTickMark val="none"/>
        <c:tickLblPos val="nextTo"/>
        <c:crossAx val="72345472"/>
        <c:crosses val="autoZero"/>
        <c:auto val="1"/>
        <c:lblAlgn val="ctr"/>
        <c:lblOffset val="100"/>
        <c:noMultiLvlLbl val="0"/>
      </c:catAx>
      <c:valAx>
        <c:axId val="72345472"/>
        <c:scaling>
          <c:orientation val="minMax"/>
        </c:scaling>
        <c:delete val="0"/>
        <c:axPos val="l"/>
        <c:majorGridlines/>
        <c:numFmt formatCode="General" sourceLinked="1"/>
        <c:majorTickMark val="none"/>
        <c:minorTickMark val="none"/>
        <c:tickLblPos val="nextTo"/>
        <c:spPr>
          <a:ln w="9525">
            <a:noFill/>
          </a:ln>
        </c:spPr>
        <c:crossAx val="72334720"/>
        <c:crosses val="autoZero"/>
        <c:crossBetween val="between"/>
      </c:valAx>
    </c:plotArea>
    <c:legend>
      <c:legendPos val="b"/>
      <c:layout>
        <c:manualLayout>
          <c:xMode val="edge"/>
          <c:yMode val="edge"/>
          <c:x val="0.68148706736536424"/>
          <c:y val="0.92016584680464508"/>
          <c:w val="0.23351708501624777"/>
          <c:h val="5.4351672776860503E-2"/>
        </c:manualLayout>
      </c:layout>
      <c:overlay val="0"/>
      <c:spPr>
        <a:solidFill>
          <a:srgbClr val="FFFF00"/>
        </a:solidFill>
      </c:sp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solidFill>
                  <a:srgbClr val="FF0000"/>
                </a:solidFill>
              </a:defRPr>
            </a:pPr>
            <a:r>
              <a:rPr lang="it-IT" sz="1600" b="0" i="0" baseline="0">
                <a:solidFill>
                  <a:srgbClr val="FF0000"/>
                </a:solidFill>
                <a:effectLst/>
              </a:rPr>
              <a:t>incidenza di povertà relativa familiare (% di famiglie in povertà relativa)</a:t>
            </a:r>
            <a:r>
              <a:rPr lang="it-IT" sz="1600" b="1" i="0" baseline="0">
                <a:solidFill>
                  <a:srgbClr val="FF0000"/>
                </a:solidFill>
                <a:effectLst/>
              </a:rPr>
              <a:t> </a:t>
            </a:r>
          </a:p>
        </c:rich>
      </c:tx>
      <c:overlay val="0"/>
    </c:title>
    <c:autoTitleDeleted val="0"/>
    <c:plotArea>
      <c:layout>
        <c:manualLayout>
          <c:layoutTarget val="inner"/>
          <c:xMode val="edge"/>
          <c:yMode val="edge"/>
          <c:x val="7.2849518810148728E-2"/>
          <c:y val="0.15856500749126021"/>
          <c:w val="0.89659492563429566"/>
          <c:h val="0.57131076777947098"/>
        </c:manualLayout>
      </c:layout>
      <c:lineChart>
        <c:grouping val="standard"/>
        <c:varyColors val="0"/>
        <c:ser>
          <c:idx val="0"/>
          <c:order val="0"/>
          <c:tx>
            <c:strRef>
              <c:f>'[2c905fe1-d359-4168-8821-0a30e8206517.xls]Famiglie povere - regione di re'!$J$6</c:f>
              <c:strCache>
                <c:ptCount val="1"/>
                <c:pt idx="0">
                  <c:v>Italia</c:v>
                </c:pt>
              </c:strCache>
            </c:strRef>
          </c:tx>
          <c:spPr>
            <a:ln>
              <a:solidFill>
                <a:srgbClr val="7030A0"/>
              </a:solidFill>
            </a:ln>
          </c:spPr>
          <c:marker>
            <c:spPr>
              <a:solidFill>
                <a:srgbClr val="7030A0"/>
              </a:solidFill>
              <a:ln>
                <a:solidFill>
                  <a:srgbClr val="7030A0"/>
                </a:solidFill>
              </a:ln>
            </c:spPr>
          </c:marker>
          <c:cat>
            <c:strRef>
              <c:f>'[2c905fe1-d359-4168-8821-0a30e8206517.xls]Famiglie povere - regione di re'!$K$5:$N$5</c:f>
              <c:strCache>
                <c:ptCount val="4"/>
                <c:pt idx="0">
                  <c:v>2014</c:v>
                </c:pt>
                <c:pt idx="1">
                  <c:v>2015</c:v>
                </c:pt>
                <c:pt idx="2">
                  <c:v>2016</c:v>
                </c:pt>
                <c:pt idx="3">
                  <c:v>2017</c:v>
                </c:pt>
              </c:strCache>
            </c:strRef>
          </c:cat>
          <c:val>
            <c:numRef>
              <c:f>'[2c905fe1-d359-4168-8821-0a30e8206517.xls]Famiglie povere - regione di re'!$K$6:$N$6</c:f>
              <c:numCache>
                <c:formatCode>General</c:formatCode>
                <c:ptCount val="4"/>
                <c:pt idx="0">
                  <c:v>10.3</c:v>
                </c:pt>
                <c:pt idx="1">
                  <c:v>10.4</c:v>
                </c:pt>
                <c:pt idx="2">
                  <c:v>10.6</c:v>
                </c:pt>
                <c:pt idx="3">
                  <c:v>12.3</c:v>
                </c:pt>
              </c:numCache>
            </c:numRef>
          </c:val>
          <c:smooth val="0"/>
          <c:extLst>
            <c:ext xmlns:c16="http://schemas.microsoft.com/office/drawing/2014/chart" uri="{C3380CC4-5D6E-409C-BE32-E72D297353CC}">
              <c16:uniqueId val="{00000000-A884-42F9-9039-F63CE6B444C2}"/>
            </c:ext>
          </c:extLst>
        </c:ser>
        <c:ser>
          <c:idx val="1"/>
          <c:order val="1"/>
          <c:tx>
            <c:strRef>
              <c:f>'[2c905fe1-d359-4168-8821-0a30e8206517.xls]Famiglie povere - regione di re'!$J$7</c:f>
              <c:strCache>
                <c:ptCount val="1"/>
                <c:pt idx="0">
                  <c:v>  Piemonte</c:v>
                </c:pt>
              </c:strCache>
            </c:strRef>
          </c:tx>
          <c:cat>
            <c:strRef>
              <c:f>'[2c905fe1-d359-4168-8821-0a30e8206517.xls]Famiglie povere - regione di re'!$K$5:$N$5</c:f>
              <c:strCache>
                <c:ptCount val="4"/>
                <c:pt idx="0">
                  <c:v>2014</c:v>
                </c:pt>
                <c:pt idx="1">
                  <c:v>2015</c:v>
                </c:pt>
                <c:pt idx="2">
                  <c:v>2016</c:v>
                </c:pt>
                <c:pt idx="3">
                  <c:v>2017</c:v>
                </c:pt>
              </c:strCache>
            </c:strRef>
          </c:cat>
          <c:val>
            <c:numRef>
              <c:f>'[2c905fe1-d359-4168-8821-0a30e8206517.xls]Famiglie povere - regione di re'!$K$7:$N$7</c:f>
              <c:numCache>
                <c:formatCode>General</c:formatCode>
                <c:ptCount val="4"/>
                <c:pt idx="0">
                  <c:v>6</c:v>
                </c:pt>
                <c:pt idx="1">
                  <c:v>6.6</c:v>
                </c:pt>
                <c:pt idx="2">
                  <c:v>6</c:v>
                </c:pt>
                <c:pt idx="3">
                  <c:v>6.8</c:v>
                </c:pt>
              </c:numCache>
            </c:numRef>
          </c:val>
          <c:smooth val="0"/>
          <c:extLst>
            <c:ext xmlns:c16="http://schemas.microsoft.com/office/drawing/2014/chart" uri="{C3380CC4-5D6E-409C-BE32-E72D297353CC}">
              <c16:uniqueId val="{00000001-A884-42F9-9039-F63CE6B444C2}"/>
            </c:ext>
          </c:extLst>
        </c:ser>
        <c:ser>
          <c:idx val="2"/>
          <c:order val="2"/>
          <c:tx>
            <c:strRef>
              <c:f>'[2c905fe1-d359-4168-8821-0a30e8206517.xls]Famiglie povere - regione di re'!$J$8</c:f>
              <c:strCache>
                <c:ptCount val="1"/>
                <c:pt idx="0">
                  <c:v>  Valle d'Aosta / Vallée d'Aoste</c:v>
                </c:pt>
              </c:strCache>
            </c:strRef>
          </c:tx>
          <c:cat>
            <c:strRef>
              <c:f>'[2c905fe1-d359-4168-8821-0a30e8206517.xls]Famiglie povere - regione di re'!$K$5:$N$5</c:f>
              <c:strCache>
                <c:ptCount val="4"/>
                <c:pt idx="0">
                  <c:v>2014</c:v>
                </c:pt>
                <c:pt idx="1">
                  <c:v>2015</c:v>
                </c:pt>
                <c:pt idx="2">
                  <c:v>2016</c:v>
                </c:pt>
                <c:pt idx="3">
                  <c:v>2017</c:v>
                </c:pt>
              </c:strCache>
            </c:strRef>
          </c:cat>
          <c:val>
            <c:numRef>
              <c:f>'[2c905fe1-d359-4168-8821-0a30e8206517.xls]Famiglie povere - regione di re'!$K$8:$N$8</c:f>
              <c:numCache>
                <c:formatCode>General</c:formatCode>
                <c:ptCount val="4"/>
                <c:pt idx="0">
                  <c:v>6.4</c:v>
                </c:pt>
                <c:pt idx="1">
                  <c:v>7.2</c:v>
                </c:pt>
                <c:pt idx="2">
                  <c:v>4.8</c:v>
                </c:pt>
                <c:pt idx="3">
                  <c:v>4.4000000000000004</c:v>
                </c:pt>
              </c:numCache>
            </c:numRef>
          </c:val>
          <c:smooth val="0"/>
          <c:extLst>
            <c:ext xmlns:c16="http://schemas.microsoft.com/office/drawing/2014/chart" uri="{C3380CC4-5D6E-409C-BE32-E72D297353CC}">
              <c16:uniqueId val="{00000002-A884-42F9-9039-F63CE6B444C2}"/>
            </c:ext>
          </c:extLst>
        </c:ser>
        <c:ser>
          <c:idx val="3"/>
          <c:order val="3"/>
          <c:tx>
            <c:strRef>
              <c:f>'[2c905fe1-d359-4168-8821-0a30e8206517.xls]Famiglie povere - regione di re'!$J$9</c:f>
              <c:strCache>
                <c:ptCount val="1"/>
                <c:pt idx="0">
                  <c:v>  Liguria</c:v>
                </c:pt>
              </c:strCache>
            </c:strRef>
          </c:tx>
          <c:spPr>
            <a:ln w="57150">
              <a:solidFill>
                <a:srgbClr val="FF0000"/>
              </a:solidFill>
            </a:ln>
          </c:spPr>
          <c:marker>
            <c:spPr>
              <a:ln w="57150">
                <a:solidFill>
                  <a:srgbClr val="FF0000"/>
                </a:solidFill>
              </a:ln>
            </c:spPr>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'[2c905fe1-d359-4168-8821-0a30e8206517.xls]Famiglie povere - regione di re'!$K$5:$N$5</c:f>
              <c:strCache>
                <c:ptCount val="4"/>
                <c:pt idx="0">
                  <c:v>2014</c:v>
                </c:pt>
                <c:pt idx="1">
                  <c:v>2015</c:v>
                </c:pt>
                <c:pt idx="2">
                  <c:v>2016</c:v>
                </c:pt>
                <c:pt idx="3">
                  <c:v>2017</c:v>
                </c:pt>
              </c:strCache>
            </c:strRef>
          </c:cat>
          <c:val>
            <c:numRef>
              <c:f>'[2c905fe1-d359-4168-8821-0a30e8206517.xls]Famiglie povere - regione di re'!$K$9:$N$9</c:f>
              <c:numCache>
                <c:formatCode>General</c:formatCode>
                <c:ptCount val="4"/>
                <c:pt idx="0">
                  <c:v>7.8</c:v>
                </c:pt>
                <c:pt idx="1">
                  <c:v>8.5</c:v>
                </c:pt>
                <c:pt idx="2">
                  <c:v>11.1</c:v>
                </c:pt>
                <c:pt idx="3">
                  <c:v>8.5</c:v>
                </c:pt>
              </c:numCache>
            </c:numRef>
          </c:val>
          <c:smooth val="0"/>
          <c:extLst>
            <c:ext xmlns:c16="http://schemas.microsoft.com/office/drawing/2014/chart" uri="{C3380CC4-5D6E-409C-BE32-E72D297353CC}">
              <c16:uniqueId val="{00000003-A884-42F9-9039-F63CE6B444C2}"/>
            </c:ext>
          </c:extLst>
        </c:ser>
        <c:ser>
          <c:idx val="4"/>
          <c:order val="4"/>
          <c:tx>
            <c:strRef>
              <c:f>'[2c905fe1-d359-4168-8821-0a30e8206517.xls]Famiglie povere - regione di re'!$J$10</c:f>
              <c:strCache>
                <c:ptCount val="1"/>
                <c:pt idx="0">
                  <c:v>  Lombardia</c:v>
                </c:pt>
              </c:strCache>
            </c:strRef>
          </c:tx>
          <c:spPr>
            <a:ln>
              <a:solidFill>
                <a:srgbClr val="00B050"/>
              </a:solidFill>
            </a:ln>
          </c:spPr>
          <c:marker>
            <c:spPr>
              <a:ln>
                <a:solidFill>
                  <a:srgbClr val="00B050"/>
                </a:solidFill>
              </a:ln>
            </c:spPr>
          </c:marker>
          <c:cat>
            <c:strRef>
              <c:f>'[2c905fe1-d359-4168-8821-0a30e8206517.xls]Famiglie povere - regione di re'!$K$5:$N$5</c:f>
              <c:strCache>
                <c:ptCount val="4"/>
                <c:pt idx="0">
                  <c:v>2014</c:v>
                </c:pt>
                <c:pt idx="1">
                  <c:v>2015</c:v>
                </c:pt>
                <c:pt idx="2">
                  <c:v>2016</c:v>
                </c:pt>
                <c:pt idx="3">
                  <c:v>2017</c:v>
                </c:pt>
              </c:strCache>
            </c:strRef>
          </c:cat>
          <c:val>
            <c:numRef>
              <c:f>'[2c905fe1-d359-4168-8821-0a30e8206517.xls]Famiglie povere - regione di re'!$K$10:$N$10</c:f>
              <c:numCache>
                <c:formatCode>General</c:formatCode>
                <c:ptCount val="4"/>
                <c:pt idx="0">
                  <c:v>4</c:v>
                </c:pt>
                <c:pt idx="1">
                  <c:v>4.5999999999999996</c:v>
                </c:pt>
                <c:pt idx="2">
                  <c:v>5</c:v>
                </c:pt>
                <c:pt idx="3">
                  <c:v>5.5</c:v>
                </c:pt>
              </c:numCache>
            </c:numRef>
          </c:val>
          <c:smooth val="0"/>
          <c:extLst>
            <c:ext xmlns:c16="http://schemas.microsoft.com/office/drawing/2014/chart" uri="{C3380CC4-5D6E-409C-BE32-E72D297353CC}">
              <c16:uniqueId val="{00000004-A884-42F9-9039-F63CE6B444C2}"/>
            </c:ext>
          </c:extLst>
        </c:ser>
        <c:dLbls>
          <c:showLegendKey val="0"/>
          <c:showVal val="0"/>
          <c:showCatName val="0"/>
          <c:showSerName val="0"/>
          <c:showPercent val="0"/>
          <c:showBubbleSize val="0"/>
        </c:dLbls>
        <c:marker val="1"/>
        <c:smooth val="0"/>
        <c:axId val="93190784"/>
        <c:axId val="93267072"/>
      </c:lineChart>
      <c:catAx>
        <c:axId val="93190784"/>
        <c:scaling>
          <c:orientation val="minMax"/>
        </c:scaling>
        <c:delete val="0"/>
        <c:axPos val="b"/>
        <c:numFmt formatCode="General" sourceLinked="0"/>
        <c:majorTickMark val="none"/>
        <c:minorTickMark val="none"/>
        <c:tickLblPos val="nextTo"/>
        <c:crossAx val="93267072"/>
        <c:crosses val="autoZero"/>
        <c:auto val="1"/>
        <c:lblAlgn val="ctr"/>
        <c:lblOffset val="100"/>
        <c:noMultiLvlLbl val="0"/>
      </c:catAx>
      <c:valAx>
        <c:axId val="93267072"/>
        <c:scaling>
          <c:orientation val="minMax"/>
        </c:scaling>
        <c:delete val="0"/>
        <c:axPos val="l"/>
        <c:majorGridlines/>
        <c:numFmt formatCode="General" sourceLinked="1"/>
        <c:majorTickMark val="none"/>
        <c:minorTickMark val="none"/>
        <c:tickLblPos val="nextTo"/>
        <c:spPr>
          <a:ln w="9525">
            <a:noFill/>
          </a:ln>
        </c:spPr>
        <c:crossAx val="93190784"/>
        <c:crosses val="autoZero"/>
        <c:crossBetween val="between"/>
      </c:valAx>
    </c:plotArea>
    <c:legend>
      <c:legendPos val="b"/>
      <c:layout>
        <c:manualLayout>
          <c:xMode val="edge"/>
          <c:yMode val="edge"/>
          <c:x val="5.6777777777777781E-2"/>
          <c:y val="0.79098663738458974"/>
          <c:w val="0.88644444444444448"/>
          <c:h val="0.20901336261541023"/>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0.18859</cdr:x>
      <cdr:y>0.11571</cdr:y>
    </cdr:from>
    <cdr:to>
      <cdr:x>0.81535</cdr:x>
      <cdr:y>0.25453</cdr:y>
    </cdr:to>
    <cdr:sp macro="" textlink="">
      <cdr:nvSpPr>
        <cdr:cNvPr id="2" name="Rettangolo 1"/>
        <cdr:cNvSpPr/>
      </cdr:nvSpPr>
      <cdr:spPr>
        <a:xfrm xmlns:a="http://schemas.openxmlformats.org/drawingml/2006/main">
          <a:off x="2651414" y="715934"/>
          <a:ext cx="8811491" cy="858981"/>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it-IT" sz="1400" dirty="0" smtClean="0">
              <a:solidFill>
                <a:schemeClr val="tx1"/>
              </a:solidFill>
            </a:rPr>
            <a:t>La Liguria con il 23% di persone a rischio di povertà o esclusione sociale ha la 74^ maggiore percentuale tra le 205 regioni in Europa.</a:t>
          </a:r>
        </a:p>
        <a:p xmlns:a="http://schemas.openxmlformats.org/drawingml/2006/main">
          <a:r>
            <a:rPr lang="it-IT" sz="1200" dirty="0" smtClean="0">
              <a:solidFill>
                <a:schemeClr val="tx1"/>
              </a:solidFill>
            </a:rPr>
            <a:t>L’Italia occupa sia la prima sia l’ultima posizione in questa speciale classifica (Sicilia 51,2% e Prov. Aut. di Bolzano 8,5%).</a:t>
          </a:r>
          <a:r>
            <a:rPr lang="it-IT" dirty="0" smtClean="0">
              <a:solidFill>
                <a:schemeClr val="tx1"/>
              </a:solidFill>
            </a:rPr>
            <a:t>                    </a:t>
          </a:r>
          <a:r>
            <a:rPr lang="it-IT" sz="1050" i="1" dirty="0" smtClean="0">
              <a:solidFill>
                <a:schemeClr val="tx1"/>
              </a:solidFill>
            </a:rPr>
            <a:t>(Anno 2017, Fonte: Eurostat)</a:t>
          </a:r>
          <a:endParaRPr lang="it-IT" sz="1050" i="1" dirty="0">
            <a:solidFill>
              <a:schemeClr val="tx1"/>
            </a:solidFill>
          </a:endParaRPr>
        </a:p>
      </cdr:txBody>
    </cdr:sp>
  </cdr:relSizeAnchor>
  <cdr:relSizeAnchor xmlns:cdr="http://schemas.openxmlformats.org/drawingml/2006/chartDrawing">
    <cdr:from>
      <cdr:x>0.41919</cdr:x>
      <cdr:y>0.44486</cdr:y>
    </cdr:from>
    <cdr:to>
      <cdr:x>0.51133</cdr:x>
      <cdr:y>0.51651</cdr:y>
    </cdr:to>
    <cdr:sp macro="" textlink="">
      <cdr:nvSpPr>
        <cdr:cNvPr id="3" name="Fumetto 1 2"/>
        <cdr:cNvSpPr/>
      </cdr:nvSpPr>
      <cdr:spPr>
        <a:xfrm xmlns:a="http://schemas.openxmlformats.org/drawingml/2006/main">
          <a:off x="5893377" y="2752551"/>
          <a:ext cx="1295400" cy="443345"/>
        </a:xfrm>
        <a:prstGeom xmlns:a="http://schemas.openxmlformats.org/drawingml/2006/main" prst="wedgeRectCallout">
          <a:avLst>
            <a:gd name="adj1" fmla="val -43293"/>
            <a:gd name="adj2" fmla="val 78125"/>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it-IT" sz="2000" b="1" dirty="0" smtClean="0">
              <a:solidFill>
                <a:srgbClr val="FF0000"/>
              </a:solidFill>
              <a:effectLst>
                <a:outerShdw blurRad="38100" dist="38100" dir="2700000" algn="tl">
                  <a:srgbClr val="000000">
                    <a:alpha val="43137"/>
                  </a:srgbClr>
                </a:outerShdw>
              </a:effectLst>
            </a:rPr>
            <a:t>LIGURIA</a:t>
          </a:r>
          <a:endParaRPr lang="it-IT" b="1" dirty="0">
            <a:solidFill>
              <a:srgbClr val="FF0000"/>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cdr:x>
      <cdr:y>0</cdr:y>
    </cdr:from>
    <cdr:to>
      <cdr:x>0.09214</cdr:x>
      <cdr:y>0.07165</cdr:y>
    </cdr:to>
    <cdr:sp macro="" textlink="">
      <cdr:nvSpPr>
        <cdr:cNvPr id="4" name="Fumetto 1 3"/>
        <cdr:cNvSpPr/>
      </cdr:nvSpPr>
      <cdr:spPr>
        <a:xfrm xmlns:a="http://schemas.openxmlformats.org/drawingml/2006/main">
          <a:off x="0" y="0"/>
          <a:ext cx="1295400" cy="443345"/>
        </a:xfrm>
        <a:prstGeom xmlns:a="http://schemas.openxmlformats.org/drawingml/2006/main" prst="wedgeRectCallout">
          <a:avLst>
            <a:gd name="adj1" fmla="val -43293"/>
            <a:gd name="adj2" fmla="val 78125"/>
          </a:avLst>
        </a:prstGeom>
        <a:solidFill xmlns:a="http://schemas.openxmlformats.org/drawingml/2006/main">
          <a:srgbClr val="FFAB40"/>
        </a:solidFill>
        <a:ln xmlns:a="http://schemas.openxmlformats.org/drawingml/2006/main" w="25400" cap="flat" cmpd="sng" algn="ctr">
          <a:solidFill>
            <a:srgbClr val="FFAB40">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rgbClr val="FFFFFF"/>
              </a:solidFill>
              <a:latin typeface="Arial"/>
            </a:defRPr>
          </a:lvl1pPr>
          <a:lvl2pPr marL="457200" indent="0">
            <a:defRPr sz="1100">
              <a:solidFill>
                <a:srgbClr val="FFFFFF"/>
              </a:solidFill>
              <a:latin typeface="Arial"/>
            </a:defRPr>
          </a:lvl2pPr>
          <a:lvl3pPr marL="914400" indent="0">
            <a:defRPr sz="1100">
              <a:solidFill>
                <a:srgbClr val="FFFFFF"/>
              </a:solidFill>
              <a:latin typeface="Arial"/>
            </a:defRPr>
          </a:lvl3pPr>
          <a:lvl4pPr marL="1371600" indent="0">
            <a:defRPr sz="1100">
              <a:solidFill>
                <a:srgbClr val="FFFFFF"/>
              </a:solidFill>
              <a:latin typeface="Arial"/>
            </a:defRPr>
          </a:lvl4pPr>
          <a:lvl5pPr marL="1828800" indent="0">
            <a:defRPr sz="1100">
              <a:solidFill>
                <a:srgbClr val="FFFFFF"/>
              </a:solidFill>
              <a:latin typeface="Arial"/>
            </a:defRPr>
          </a:lvl5pPr>
          <a:lvl6pPr marL="2286000" indent="0">
            <a:defRPr sz="1100">
              <a:solidFill>
                <a:srgbClr val="FFFFFF"/>
              </a:solidFill>
              <a:latin typeface="Arial"/>
            </a:defRPr>
          </a:lvl6pPr>
          <a:lvl7pPr marL="2743200" indent="0">
            <a:defRPr sz="1100">
              <a:solidFill>
                <a:srgbClr val="FFFFFF"/>
              </a:solidFill>
              <a:latin typeface="Arial"/>
            </a:defRPr>
          </a:lvl7pPr>
          <a:lvl8pPr marL="3200400" indent="0">
            <a:defRPr sz="1100">
              <a:solidFill>
                <a:srgbClr val="FFFFFF"/>
              </a:solidFill>
              <a:latin typeface="Arial"/>
            </a:defRPr>
          </a:lvl8pPr>
          <a:lvl9pPr marL="3657600" indent="0">
            <a:defRPr sz="1100">
              <a:solidFill>
                <a:srgbClr val="FFFFFF"/>
              </a:solidFill>
              <a:latin typeface="Arial"/>
            </a:defRPr>
          </a:lvl9pPr>
        </a:lstStyle>
        <a:p xmlns:a="http://schemas.openxmlformats.org/drawingml/2006/main">
          <a:pPr algn="ctr"/>
          <a:r>
            <a:rPr lang="it-IT" sz="2000" b="1" dirty="0" smtClean="0">
              <a:solidFill>
                <a:srgbClr val="FF0000"/>
              </a:solidFill>
              <a:effectLst>
                <a:outerShdw blurRad="38100" dist="38100" dir="2700000" algn="tl">
                  <a:srgbClr val="000000">
                    <a:alpha val="43137"/>
                  </a:srgbClr>
                </a:outerShdw>
              </a:effectLst>
            </a:rPr>
            <a:t>LIGURIA</a:t>
          </a:r>
          <a:endParaRPr lang="it-IT" b="1" dirty="0">
            <a:solidFill>
              <a:srgbClr val="FF0000"/>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cdr:x>
      <cdr:y>0</cdr:y>
    </cdr:from>
    <cdr:to>
      <cdr:x>0.09214</cdr:x>
      <cdr:y>0.07165</cdr:y>
    </cdr:to>
    <cdr:sp macro="" textlink="">
      <cdr:nvSpPr>
        <cdr:cNvPr id="5" name="Fumetto 1 4"/>
        <cdr:cNvSpPr/>
      </cdr:nvSpPr>
      <cdr:spPr>
        <a:xfrm xmlns:a="http://schemas.openxmlformats.org/drawingml/2006/main">
          <a:off x="0" y="0"/>
          <a:ext cx="1295400" cy="443345"/>
        </a:xfrm>
        <a:prstGeom xmlns:a="http://schemas.openxmlformats.org/drawingml/2006/main" prst="wedgeRectCallout">
          <a:avLst>
            <a:gd name="adj1" fmla="val -43293"/>
            <a:gd name="adj2" fmla="val 78125"/>
          </a:avLst>
        </a:prstGeom>
        <a:solidFill xmlns:a="http://schemas.openxmlformats.org/drawingml/2006/main">
          <a:srgbClr val="FFAB40"/>
        </a:solidFill>
        <a:ln xmlns:a="http://schemas.openxmlformats.org/drawingml/2006/main" w="25400" cap="flat" cmpd="sng" algn="ctr">
          <a:solidFill>
            <a:srgbClr val="FFAB40">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rgbClr val="FFFFFF"/>
              </a:solidFill>
              <a:latin typeface="Arial"/>
            </a:defRPr>
          </a:lvl1pPr>
          <a:lvl2pPr marL="457200" indent="0">
            <a:defRPr sz="1100">
              <a:solidFill>
                <a:srgbClr val="FFFFFF"/>
              </a:solidFill>
              <a:latin typeface="Arial"/>
            </a:defRPr>
          </a:lvl2pPr>
          <a:lvl3pPr marL="914400" indent="0">
            <a:defRPr sz="1100">
              <a:solidFill>
                <a:srgbClr val="FFFFFF"/>
              </a:solidFill>
              <a:latin typeface="Arial"/>
            </a:defRPr>
          </a:lvl3pPr>
          <a:lvl4pPr marL="1371600" indent="0">
            <a:defRPr sz="1100">
              <a:solidFill>
                <a:srgbClr val="FFFFFF"/>
              </a:solidFill>
              <a:latin typeface="Arial"/>
            </a:defRPr>
          </a:lvl4pPr>
          <a:lvl5pPr marL="1828800" indent="0">
            <a:defRPr sz="1100">
              <a:solidFill>
                <a:srgbClr val="FFFFFF"/>
              </a:solidFill>
              <a:latin typeface="Arial"/>
            </a:defRPr>
          </a:lvl5pPr>
          <a:lvl6pPr marL="2286000" indent="0">
            <a:defRPr sz="1100">
              <a:solidFill>
                <a:srgbClr val="FFFFFF"/>
              </a:solidFill>
              <a:latin typeface="Arial"/>
            </a:defRPr>
          </a:lvl6pPr>
          <a:lvl7pPr marL="2743200" indent="0">
            <a:defRPr sz="1100">
              <a:solidFill>
                <a:srgbClr val="FFFFFF"/>
              </a:solidFill>
              <a:latin typeface="Arial"/>
            </a:defRPr>
          </a:lvl7pPr>
          <a:lvl8pPr marL="3200400" indent="0">
            <a:defRPr sz="1100">
              <a:solidFill>
                <a:srgbClr val="FFFFFF"/>
              </a:solidFill>
              <a:latin typeface="Arial"/>
            </a:defRPr>
          </a:lvl8pPr>
          <a:lvl9pPr marL="3657600" indent="0">
            <a:defRPr sz="1100">
              <a:solidFill>
                <a:srgbClr val="FFFFFF"/>
              </a:solidFill>
              <a:latin typeface="Arial"/>
            </a:defRPr>
          </a:lvl9pPr>
        </a:lstStyle>
        <a:p xmlns:a="http://schemas.openxmlformats.org/drawingml/2006/main">
          <a:pPr algn="ctr"/>
          <a:r>
            <a:rPr lang="it-IT" sz="2000" b="1" dirty="0" smtClean="0">
              <a:solidFill>
                <a:srgbClr val="FF0000"/>
              </a:solidFill>
              <a:effectLst>
                <a:outerShdw blurRad="38100" dist="38100" dir="2700000" algn="tl">
                  <a:srgbClr val="000000">
                    <a:alpha val="43137"/>
                  </a:srgbClr>
                </a:outerShdw>
              </a:effectLst>
            </a:rPr>
            <a:t>LIGURIA</a:t>
          </a:r>
          <a:endParaRPr lang="it-IT" b="1" dirty="0">
            <a:solidFill>
              <a:srgbClr val="FF0000"/>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0.22111</cdr:x>
      <cdr:y>0.26461</cdr:y>
    </cdr:from>
    <cdr:to>
      <cdr:x>0.28911</cdr:x>
      <cdr:y>0.31163</cdr:y>
    </cdr:to>
    <cdr:sp macro="" textlink="">
      <cdr:nvSpPr>
        <cdr:cNvPr id="6" name="Fumetto 1 5"/>
        <cdr:cNvSpPr/>
      </cdr:nvSpPr>
      <cdr:spPr>
        <a:xfrm xmlns:a="http://schemas.openxmlformats.org/drawingml/2006/main">
          <a:off x="3108614" y="1637262"/>
          <a:ext cx="955963" cy="290945"/>
        </a:xfrm>
        <a:prstGeom xmlns:a="http://schemas.openxmlformats.org/drawingml/2006/main" prst="wedgeRectCallout">
          <a:avLst>
            <a:gd name="adj1" fmla="val -91847"/>
            <a:gd name="adj2" fmla="val 95694"/>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it-IT" sz="1600" b="1" dirty="0" smtClean="0">
              <a:solidFill>
                <a:srgbClr val="FF0000"/>
              </a:solidFill>
            </a:rPr>
            <a:t>SICILIA</a:t>
          </a:r>
          <a:endParaRPr lang="it-IT" b="1" dirty="0">
            <a:solidFill>
              <a:srgbClr val="FF0000"/>
            </a:solidFill>
          </a:endParaRPr>
        </a:p>
      </cdr:txBody>
    </cdr:sp>
  </cdr:relSizeAnchor>
  <cdr:relSizeAnchor xmlns:cdr="http://schemas.openxmlformats.org/drawingml/2006/chartDrawing">
    <cdr:from>
      <cdr:x>0.72863</cdr:x>
      <cdr:y>0.51427</cdr:y>
    </cdr:from>
    <cdr:to>
      <cdr:x>0.7981</cdr:x>
      <cdr:y>0.56913</cdr:y>
    </cdr:to>
    <cdr:sp macro="" textlink="">
      <cdr:nvSpPr>
        <cdr:cNvPr id="7" name="Fumetto 1 6"/>
        <cdr:cNvSpPr/>
      </cdr:nvSpPr>
      <cdr:spPr>
        <a:xfrm xmlns:a="http://schemas.openxmlformats.org/drawingml/2006/main">
          <a:off x="10243705" y="3182043"/>
          <a:ext cx="976745" cy="339436"/>
        </a:xfrm>
        <a:prstGeom xmlns:a="http://schemas.openxmlformats.org/drawingml/2006/main" prst="wedgeRectCallout">
          <a:avLst>
            <a:gd name="adj1" fmla="val 74911"/>
            <a:gd name="adj2" fmla="val 235970"/>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it-IT" sz="1200" b="1" dirty="0" smtClean="0">
              <a:solidFill>
                <a:srgbClr val="FF0000"/>
              </a:solidFill>
              <a:effectLst>
                <a:outerShdw blurRad="38100" dist="38100" dir="2700000" algn="tl">
                  <a:srgbClr val="000000">
                    <a:alpha val="43137"/>
                  </a:srgbClr>
                </a:outerShdw>
              </a:effectLst>
            </a:rPr>
            <a:t>BOLZANO</a:t>
          </a:r>
          <a:endParaRPr lang="it-IT" sz="1200" b="1" dirty="0">
            <a:solidFill>
              <a:srgbClr val="FF0000"/>
            </a:solidFill>
            <a:effectLst>
              <a:outerShdw blurRad="38100" dist="38100" dir="2700000" algn="tl">
                <a:srgbClr val="000000">
                  <a:alpha val="43137"/>
                </a:srgbClr>
              </a:outerShdw>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5441283e7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5441283e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441283e7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441283e7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5441283e7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5441283e7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441283e7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441283e7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5441283e7e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5441283e7e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5441283e7e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5441283e7e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1082487"/>
            <a:ext cx="8520600" cy="171468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dirty="0" smtClean="0">
                <a:latin typeface="Arial Rounded MT Bold" pitchFamily="34" charset="0"/>
              </a:rPr>
              <a:t>Povertà </a:t>
            </a:r>
            <a:r>
              <a:rPr lang="it" dirty="0">
                <a:latin typeface="Arial Rounded MT Bold" pitchFamily="34" charset="0"/>
              </a:rPr>
              <a:t>ed </a:t>
            </a:r>
            <a:endParaRPr dirty="0">
              <a:latin typeface="Arial Rounded MT Bold" pitchFamily="34" charset="0"/>
            </a:endParaRPr>
          </a:p>
          <a:p>
            <a:pPr marL="0" lvl="0" indent="0" algn="ctr" rtl="0">
              <a:spcBef>
                <a:spcPts val="0"/>
              </a:spcBef>
              <a:spcAft>
                <a:spcPts val="0"/>
              </a:spcAft>
              <a:buNone/>
            </a:pPr>
            <a:r>
              <a:rPr lang="it" dirty="0">
                <a:latin typeface="Arial Rounded MT Bold" pitchFamily="34" charset="0"/>
              </a:rPr>
              <a:t>esclusione sociale</a:t>
            </a:r>
            <a:endParaRPr dirty="0">
              <a:latin typeface="Arial Rounded MT Bold" pitchFamily="34" charset="0"/>
            </a:endParaRPr>
          </a:p>
        </p:txBody>
      </p:sp>
      <p:sp>
        <p:nvSpPr>
          <p:cNvPr id="55" name="Google Shape;55;p13"/>
          <p:cNvSpPr txBox="1">
            <a:spLocks noGrp="1"/>
          </p:cNvSpPr>
          <p:nvPr>
            <p:ph type="subTitle" idx="1"/>
          </p:nvPr>
        </p:nvSpPr>
        <p:spPr>
          <a:xfrm>
            <a:off x="311700" y="3220571"/>
            <a:ext cx="8520600" cy="172794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IT" sz="2000" b="1" dirty="0" smtClean="0"/>
              <a:t>Dati per la Liguria (2007&gt;2017) Fonte: EUROSTAT</a:t>
            </a:r>
          </a:p>
          <a:p>
            <a:pPr marL="0" lvl="0" indent="0" algn="ctr" rtl="0">
              <a:spcBef>
                <a:spcPts val="0"/>
              </a:spcBef>
              <a:spcAft>
                <a:spcPts val="0"/>
              </a:spcAft>
              <a:buNone/>
            </a:pPr>
            <a:r>
              <a:rPr lang="it-IT" sz="2400" b="1" dirty="0" smtClean="0"/>
              <a:t>Elaborazione e Grafici a cura di </a:t>
            </a:r>
          </a:p>
          <a:p>
            <a:pPr marL="0" lvl="0" indent="0" algn="ctr" rtl="0">
              <a:spcBef>
                <a:spcPts val="0"/>
              </a:spcBef>
              <a:spcAft>
                <a:spcPts val="0"/>
              </a:spcAft>
              <a:buNone/>
            </a:pPr>
            <a:r>
              <a:rPr lang="it-IT" b="1" dirty="0" smtClean="0">
                <a:effectLst>
                  <a:outerShdw blurRad="38100" dist="38100" dir="2700000" algn="tl">
                    <a:srgbClr val="000000">
                      <a:alpha val="43137"/>
                    </a:srgbClr>
                  </a:outerShdw>
                </a:effectLst>
              </a:rPr>
              <a:t>Marco De Silva</a:t>
            </a:r>
          </a:p>
          <a:p>
            <a:pPr marL="0" lvl="0" indent="0" algn="ctr" rtl="0">
              <a:spcBef>
                <a:spcPts val="0"/>
              </a:spcBef>
              <a:spcAft>
                <a:spcPts val="0"/>
              </a:spcAft>
              <a:buNone/>
            </a:pPr>
            <a:r>
              <a:rPr lang="it-IT" sz="2400" b="1" dirty="0" smtClean="0"/>
              <a:t>Responsabile Ufficio Economico CGIL Liguria</a:t>
            </a:r>
            <a:endParaRPr sz="2400" b="1" dirty="0"/>
          </a:p>
        </p:txBody>
      </p:sp>
      <p:pic>
        <p:nvPicPr>
          <p:cNvPr id="4" name="Immagine 3" descr="LogoUE.jpg"/>
          <p:cNvPicPr>
            <a:picLocks noChangeAspect="1"/>
          </p:cNvPicPr>
          <p:nvPr/>
        </p:nvPicPr>
        <p:blipFill>
          <a:blip r:embed="rId3"/>
          <a:stretch>
            <a:fillRect/>
          </a:stretch>
        </p:blipFill>
        <p:spPr>
          <a:xfrm>
            <a:off x="0" y="0"/>
            <a:ext cx="2169690" cy="151951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11700" y="121024"/>
            <a:ext cx="8520600" cy="1398494"/>
          </a:xfrm>
        </p:spPr>
        <p:txBody>
          <a:bodyPr/>
          <a:lstStyle/>
          <a:p>
            <a:r>
              <a:rPr lang="it-IT" dirty="0" smtClean="0"/>
              <a:t>Linee e soglie di povertà relativa in Italia, anno 2017</a:t>
            </a:r>
            <a:br>
              <a:rPr lang="it-IT" dirty="0" smtClean="0"/>
            </a:br>
            <a:r>
              <a:rPr lang="it-IT" sz="1600" dirty="0" smtClean="0"/>
              <a:t>la stima dell’incidenza della povertà relativa (percentuale di famiglie e persone povere) viene calcolata sulla base di una soglia convenzionale (linea di povertà) che individua il valore di spesa per consumi al di sotto del quale una famiglia viene definita povera in termini relativi.</a:t>
            </a:r>
            <a:endParaRPr lang="it-IT" dirty="0"/>
          </a:p>
        </p:txBody>
      </p:sp>
      <p:graphicFrame>
        <p:nvGraphicFramePr>
          <p:cNvPr id="6" name="Tabella 5"/>
          <p:cNvGraphicFramePr>
            <a:graphicFrameLocks noGrp="1"/>
          </p:cNvGraphicFramePr>
          <p:nvPr/>
        </p:nvGraphicFramePr>
        <p:xfrm>
          <a:off x="437030" y="1600201"/>
          <a:ext cx="7597589" cy="3521407"/>
        </p:xfrm>
        <a:graphic>
          <a:graphicData uri="http://schemas.openxmlformats.org/drawingml/2006/table">
            <a:tbl>
              <a:tblPr/>
              <a:tblGrid>
                <a:gridCol w="2849096">
                  <a:extLst>
                    <a:ext uri="{9D8B030D-6E8A-4147-A177-3AD203B41FA5}">
                      <a16:colId xmlns:a16="http://schemas.microsoft.com/office/drawing/2014/main" val="20000"/>
                    </a:ext>
                  </a:extLst>
                </a:gridCol>
                <a:gridCol w="2331079">
                  <a:extLst>
                    <a:ext uri="{9D8B030D-6E8A-4147-A177-3AD203B41FA5}">
                      <a16:colId xmlns:a16="http://schemas.microsoft.com/office/drawing/2014/main" val="20001"/>
                    </a:ext>
                  </a:extLst>
                </a:gridCol>
                <a:gridCol w="1119756">
                  <a:extLst>
                    <a:ext uri="{9D8B030D-6E8A-4147-A177-3AD203B41FA5}">
                      <a16:colId xmlns:a16="http://schemas.microsoft.com/office/drawing/2014/main" val="20002"/>
                    </a:ext>
                  </a:extLst>
                </a:gridCol>
                <a:gridCol w="1297658">
                  <a:extLst>
                    <a:ext uri="{9D8B030D-6E8A-4147-A177-3AD203B41FA5}">
                      <a16:colId xmlns:a16="http://schemas.microsoft.com/office/drawing/2014/main" val="20003"/>
                    </a:ext>
                  </a:extLst>
                </a:gridCol>
              </a:tblGrid>
              <a:tr h="140452">
                <a:tc gridSpan="2">
                  <a:txBody>
                    <a:bodyPr/>
                    <a:lstStyle/>
                    <a:p>
                      <a:pPr algn="ctr" fontAlgn="ctr"/>
                      <a:r>
                        <a:rPr lang="it-IT" sz="1000" b="1" i="0" u="none" strike="noStrike" dirty="0" smtClean="0">
                          <a:solidFill>
                            <a:srgbClr val="FFFF00"/>
                          </a:solidFill>
                          <a:latin typeface="Verdana"/>
                        </a:rPr>
                        <a:t>Fonte: ISTAT</a:t>
                      </a:r>
                      <a:endParaRPr lang="it-IT" sz="1000" b="1" i="0" u="none" strike="noStrike" dirty="0">
                        <a:solidFill>
                          <a:srgbClr val="FFFF00"/>
                        </a:solidFill>
                        <a:latin typeface="Verdana"/>
                      </a:endParaRPr>
                    </a:p>
                  </a:txBody>
                  <a:tcPr marL="7620" marR="7620" marT="7620" marB="0" anchor="ctr">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hMerge="1">
                  <a:txBody>
                    <a:bodyPr/>
                    <a:lstStyle/>
                    <a:p>
                      <a:endParaRPr lang="it-IT"/>
                    </a:p>
                  </a:txBody>
                  <a:tcPr/>
                </a:tc>
                <a:tc gridSpan="2">
                  <a:txBody>
                    <a:bodyPr/>
                    <a:lstStyle/>
                    <a:p>
                      <a:pPr algn="ctr" fontAlgn="t"/>
                      <a:r>
                        <a:rPr lang="it-IT" sz="1000" b="1" i="0" u="none" strike="noStrike" dirty="0">
                          <a:solidFill>
                            <a:srgbClr val="FFFF00"/>
                          </a:solidFill>
                          <a:effectLst>
                            <a:outerShdw blurRad="38100" dist="38100" dir="2700000" algn="tl">
                              <a:srgbClr val="000000">
                                <a:alpha val="43137"/>
                              </a:srgbClr>
                            </a:outerShdw>
                          </a:effectLst>
                          <a:latin typeface="Verdana"/>
                        </a:rPr>
                        <a:t>2017</a:t>
                      </a:r>
                      <a:endParaRPr lang="it-IT" sz="800" b="1" i="0" u="none" strike="noStrike" dirty="0">
                        <a:solidFill>
                          <a:srgbClr val="FFFF00"/>
                        </a:solidFill>
                        <a:effectLst>
                          <a:outerShdw blurRad="38100" dist="38100" dir="2700000" algn="tl">
                            <a:srgbClr val="000000">
                              <a:alpha val="43137"/>
                            </a:srgbClr>
                          </a:outerShdw>
                        </a:effectLst>
                        <a:latin typeface="Verdana"/>
                      </a:endParaRP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hMerge="1">
                  <a:txBody>
                    <a:bodyPr/>
                    <a:lstStyle/>
                    <a:p>
                      <a:endParaRPr lang="it-IT"/>
                    </a:p>
                  </a:txBody>
                  <a:tcPr/>
                </a:tc>
                <a:extLst>
                  <a:ext uri="{0D108BD9-81ED-4DB2-BD59-A6C34878D82A}">
                    <a16:rowId xmlns:a16="http://schemas.microsoft.com/office/drawing/2014/main" val="10000"/>
                  </a:ext>
                </a:extLst>
              </a:tr>
              <a:tr h="648754">
                <a:tc gridSpan="2">
                  <a:txBody>
                    <a:bodyPr/>
                    <a:lstStyle/>
                    <a:p>
                      <a:pPr algn="r" fontAlgn="ctr"/>
                      <a:r>
                        <a:rPr lang="it-IT" sz="800" b="1" i="0" u="none" strike="noStrike" dirty="0">
                          <a:solidFill>
                            <a:srgbClr val="FFFFFF"/>
                          </a:solidFill>
                          <a:latin typeface="Verdana"/>
                        </a:rPr>
                        <a:t>Tipo dato</a:t>
                      </a:r>
                    </a:p>
                  </a:txBody>
                  <a:tcPr marL="7620" marR="7620" marT="7620" marB="0" anchor="ctr">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hMerge="1">
                  <a:txBody>
                    <a:bodyPr/>
                    <a:lstStyle/>
                    <a:p>
                      <a:endParaRPr lang="it-IT"/>
                    </a:p>
                  </a:txBody>
                  <a:tcPr/>
                </a:tc>
                <a:tc>
                  <a:txBody>
                    <a:bodyPr/>
                    <a:lstStyle/>
                    <a:p>
                      <a:pPr algn="ctr" fontAlgn="t"/>
                      <a:r>
                        <a:rPr lang="it-IT" sz="800" b="1" i="0" u="none" strike="noStrike" dirty="0">
                          <a:solidFill>
                            <a:srgbClr val="FFFF00"/>
                          </a:solidFill>
                          <a:effectLst>
                            <a:outerShdw blurRad="38100" dist="38100" dir="2700000" algn="tl">
                              <a:srgbClr val="000000">
                                <a:alpha val="43137"/>
                              </a:srgbClr>
                            </a:outerShdw>
                          </a:effectLst>
                          <a:latin typeface="Verdana"/>
                        </a:rPr>
                        <a:t>famiglie per fascia di povertà (composizione %)</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800" b="1" i="0" u="none" strike="noStrike" dirty="0">
                          <a:solidFill>
                            <a:srgbClr val="FFFF00"/>
                          </a:solidFill>
                          <a:effectLst>
                            <a:outerShdw blurRad="38100" dist="38100" dir="2700000" algn="tl">
                              <a:srgbClr val="000000">
                                <a:alpha val="43137"/>
                              </a:srgbClr>
                            </a:outerShdw>
                          </a:effectLst>
                          <a:latin typeface="Verdana"/>
                        </a:rPr>
                        <a:t>soglia di povertà relativa (spesa mensile in euro)</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extLst>
                  <a:ext uri="{0D108BD9-81ED-4DB2-BD59-A6C34878D82A}">
                    <a16:rowId xmlns:a16="http://schemas.microsoft.com/office/drawing/2014/main" val="10001"/>
                  </a:ext>
                </a:extLst>
              </a:tr>
              <a:tr h="220710">
                <a:tc>
                  <a:txBody>
                    <a:bodyPr/>
                    <a:lstStyle/>
                    <a:p>
                      <a:pPr algn="l" fontAlgn="b"/>
                      <a:r>
                        <a:rPr lang="it-IT" sz="800" b="1" i="0" u="none" strike="noStrike">
                          <a:latin typeface="Verdana"/>
                        </a:rPr>
                        <a:t>Linee di povertà</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l" fontAlgn="b"/>
                      <a:r>
                        <a:rPr lang="it-IT" sz="800" b="1" i="0" u="none" strike="noStrike" dirty="0">
                          <a:latin typeface="Verdana"/>
                        </a:rPr>
                        <a:t>Numero componenti della famiglia</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it-IT" sz="900" b="1" i="0" u="none" strike="noStrike">
                          <a:solidFill>
                            <a:srgbClr val="FF0000"/>
                          </a:solidFill>
                          <a:latin typeface="Courier New"/>
                        </a:rPr>
                        <a:t> </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b"/>
                      <a:r>
                        <a:rPr lang="it-IT" sz="900" b="1" i="0" u="none" strike="noStrike">
                          <a:solidFill>
                            <a:srgbClr val="FF0000"/>
                          </a:solidFill>
                          <a:latin typeface="Courier New"/>
                        </a:rPr>
                        <a:t> </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extLst>
                  <a:ext uri="{0D108BD9-81ED-4DB2-BD59-A6C34878D82A}">
                    <a16:rowId xmlns:a16="http://schemas.microsoft.com/office/drawing/2014/main" val="10002"/>
                  </a:ext>
                </a:extLst>
              </a:tr>
              <a:tr h="127498">
                <a:tc rowSpan="7">
                  <a:txBody>
                    <a:bodyPr/>
                    <a:lstStyle/>
                    <a:p>
                      <a:pPr algn="l" fontAlgn="t"/>
                      <a:r>
                        <a:rPr lang="it-IT" sz="800" b="0" i="0" u="none" strike="noStrike" dirty="0">
                          <a:latin typeface="Verdana"/>
                        </a:rPr>
                        <a:t>tutte le voci</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l" fontAlgn="t"/>
                      <a:r>
                        <a:rPr lang="it-IT" sz="800" b="0" i="0" u="none" strike="noStrike">
                          <a:latin typeface="Verdana"/>
                        </a:rPr>
                        <a:t>1</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b"/>
                      <a:r>
                        <a:rPr lang="it-IT" sz="1100" b="0" i="0" u="none" strike="noStrike" dirty="0">
                          <a:latin typeface="Arial"/>
                        </a:rPr>
                        <a:t>651,13</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3"/>
                  </a:ext>
                </a:extLst>
              </a:tr>
              <a:tr h="127498">
                <a:tc vMerge="1">
                  <a:txBody>
                    <a:bodyPr/>
                    <a:lstStyle/>
                    <a:p>
                      <a:endParaRPr lang="it-IT"/>
                    </a:p>
                  </a:txBody>
                  <a:tcPr/>
                </a:tc>
                <a:tc>
                  <a:txBody>
                    <a:bodyPr/>
                    <a:lstStyle/>
                    <a:p>
                      <a:pPr algn="l" fontAlgn="t"/>
                      <a:r>
                        <a:rPr lang="it-IT" sz="800" b="0" i="0" u="none" strike="noStrike">
                          <a:latin typeface="Verdana"/>
                        </a:rPr>
                        <a:t>2</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tc>
                  <a:txBody>
                    <a:bodyPr/>
                    <a:lstStyle/>
                    <a:p>
                      <a:pPr algn="r" fontAlgn="b"/>
                      <a:r>
                        <a:rPr lang="it-IT" sz="1100" b="1" i="0" u="none" strike="noStrike" dirty="0">
                          <a:solidFill>
                            <a:srgbClr val="FF0000"/>
                          </a:solidFill>
                          <a:latin typeface="Arial"/>
                        </a:rPr>
                        <a:t>1085,22</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extLst>
                  <a:ext uri="{0D108BD9-81ED-4DB2-BD59-A6C34878D82A}">
                    <a16:rowId xmlns:a16="http://schemas.microsoft.com/office/drawing/2014/main" val="10004"/>
                  </a:ext>
                </a:extLst>
              </a:tr>
              <a:tr h="127498">
                <a:tc vMerge="1">
                  <a:txBody>
                    <a:bodyPr/>
                    <a:lstStyle/>
                    <a:p>
                      <a:endParaRPr lang="it-IT"/>
                    </a:p>
                  </a:txBody>
                  <a:tcPr/>
                </a:tc>
                <a:tc>
                  <a:txBody>
                    <a:bodyPr/>
                    <a:lstStyle/>
                    <a:p>
                      <a:pPr algn="l" fontAlgn="t"/>
                      <a:r>
                        <a:rPr lang="it-IT" sz="800" b="0" i="0" u="none" strike="noStrike">
                          <a:latin typeface="Verdana"/>
                        </a:rPr>
                        <a:t>3</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b"/>
                      <a:r>
                        <a:rPr lang="it-IT" sz="1100" b="0" i="0" u="none" strike="noStrike" dirty="0">
                          <a:latin typeface="Arial"/>
                        </a:rPr>
                        <a:t>1443,34</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5"/>
                  </a:ext>
                </a:extLst>
              </a:tr>
              <a:tr h="127498">
                <a:tc vMerge="1">
                  <a:txBody>
                    <a:bodyPr/>
                    <a:lstStyle/>
                    <a:p>
                      <a:endParaRPr lang="it-IT"/>
                    </a:p>
                  </a:txBody>
                  <a:tcPr/>
                </a:tc>
                <a:tc>
                  <a:txBody>
                    <a:bodyPr/>
                    <a:lstStyle/>
                    <a:p>
                      <a:pPr algn="l" fontAlgn="t"/>
                      <a:r>
                        <a:rPr lang="it-IT" sz="800" b="0" i="0" u="none" strike="noStrike">
                          <a:latin typeface="Verdana"/>
                        </a:rPr>
                        <a:t>4</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tc>
                  <a:txBody>
                    <a:bodyPr/>
                    <a:lstStyle/>
                    <a:p>
                      <a:pPr algn="r" fontAlgn="b"/>
                      <a:r>
                        <a:rPr lang="it-IT" sz="1100" b="0" i="0" u="none" strike="noStrike" dirty="0">
                          <a:latin typeface="Arial"/>
                        </a:rPr>
                        <a:t>1768,91</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extLst>
                  <a:ext uri="{0D108BD9-81ED-4DB2-BD59-A6C34878D82A}">
                    <a16:rowId xmlns:a16="http://schemas.microsoft.com/office/drawing/2014/main" val="10006"/>
                  </a:ext>
                </a:extLst>
              </a:tr>
              <a:tr h="127498">
                <a:tc vMerge="1">
                  <a:txBody>
                    <a:bodyPr/>
                    <a:lstStyle/>
                    <a:p>
                      <a:endParaRPr lang="it-IT"/>
                    </a:p>
                  </a:txBody>
                  <a:tcPr/>
                </a:tc>
                <a:tc>
                  <a:txBody>
                    <a:bodyPr/>
                    <a:lstStyle/>
                    <a:p>
                      <a:pPr algn="l" fontAlgn="t"/>
                      <a:r>
                        <a:rPr lang="it-IT" sz="800" b="0" i="0" u="none" strike="noStrike">
                          <a:latin typeface="Verdana"/>
                        </a:rPr>
                        <a:t>5</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b"/>
                      <a:r>
                        <a:rPr lang="it-IT" sz="1100" b="0" i="0" u="none" strike="noStrike" dirty="0">
                          <a:latin typeface="Arial"/>
                        </a:rPr>
                        <a:t>2061,92</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7"/>
                  </a:ext>
                </a:extLst>
              </a:tr>
              <a:tr h="127498">
                <a:tc vMerge="1">
                  <a:txBody>
                    <a:bodyPr/>
                    <a:lstStyle/>
                    <a:p>
                      <a:endParaRPr lang="it-IT"/>
                    </a:p>
                  </a:txBody>
                  <a:tcPr/>
                </a:tc>
                <a:tc>
                  <a:txBody>
                    <a:bodyPr/>
                    <a:lstStyle/>
                    <a:p>
                      <a:pPr algn="l" fontAlgn="t"/>
                      <a:r>
                        <a:rPr lang="it-IT" sz="800" b="0" i="0" u="none" strike="noStrike">
                          <a:latin typeface="Verdana"/>
                        </a:rPr>
                        <a:t>6</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tc>
                  <a:txBody>
                    <a:bodyPr/>
                    <a:lstStyle/>
                    <a:p>
                      <a:pPr algn="r" fontAlgn="b"/>
                      <a:r>
                        <a:rPr lang="it-IT" sz="1100" b="0" i="0" u="none" strike="noStrike" dirty="0">
                          <a:latin typeface="Arial"/>
                        </a:rPr>
                        <a:t>2344,08</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extLst>
                  <a:ext uri="{0D108BD9-81ED-4DB2-BD59-A6C34878D82A}">
                    <a16:rowId xmlns:a16="http://schemas.microsoft.com/office/drawing/2014/main" val="10008"/>
                  </a:ext>
                </a:extLst>
              </a:tr>
              <a:tr h="127498">
                <a:tc vMerge="1">
                  <a:txBody>
                    <a:bodyPr/>
                    <a:lstStyle/>
                    <a:p>
                      <a:endParaRPr lang="it-IT"/>
                    </a:p>
                  </a:txBody>
                  <a:tcPr/>
                </a:tc>
                <a:tc>
                  <a:txBody>
                    <a:bodyPr/>
                    <a:lstStyle/>
                    <a:p>
                      <a:pPr algn="l" fontAlgn="t"/>
                      <a:r>
                        <a:rPr lang="it-IT" sz="800" b="0" i="0" u="none" strike="noStrike">
                          <a:latin typeface="Verdana"/>
                        </a:rPr>
                        <a:t>7 e più</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800" b="0" i="0" u="none" strike="noStrike">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b"/>
                      <a:r>
                        <a:rPr lang="it-IT" sz="1100" b="0" i="0" u="none" strike="noStrike" dirty="0">
                          <a:latin typeface="Arial"/>
                        </a:rPr>
                        <a:t>2604,53</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9"/>
                  </a:ext>
                </a:extLst>
              </a:tr>
              <a:tr h="327721">
                <a:tc>
                  <a:txBody>
                    <a:bodyPr/>
                    <a:lstStyle/>
                    <a:p>
                      <a:pPr algn="l" fontAlgn="t"/>
                      <a:r>
                        <a:rPr lang="it-IT" sz="800" b="0" i="0" u="none" strike="noStrike">
                          <a:latin typeface="Verdana"/>
                        </a:rPr>
                        <a:t>sicuramente non povere (spesa maggiore del 120% della linea di povertà)</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rowSpan="4">
                  <a:txBody>
                    <a:bodyPr/>
                    <a:lstStyle/>
                    <a:p>
                      <a:pPr algn="l" fontAlgn="t"/>
                      <a:r>
                        <a:rPr lang="it-IT" sz="800" b="0" i="0" u="none" strike="noStrike">
                          <a:latin typeface="Verdana"/>
                        </a:rPr>
                        <a:t>totale</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r" fontAlgn="b"/>
                      <a:r>
                        <a:rPr lang="it-IT" sz="1800" b="0" i="0" u="none" strike="noStrike" dirty="0">
                          <a:latin typeface="Arial"/>
                        </a:rPr>
                        <a:t>80,4</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tc>
                  <a:txBody>
                    <a:bodyPr/>
                    <a:lstStyle/>
                    <a:p>
                      <a:pPr algn="r" fontAlgn="b"/>
                      <a:r>
                        <a:rPr lang="it-IT" sz="1100" b="0" i="0" u="none" strike="noStrike" dirty="0">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extLst>
                  <a:ext uri="{0D108BD9-81ED-4DB2-BD59-A6C34878D82A}">
                    <a16:rowId xmlns:a16="http://schemas.microsoft.com/office/drawing/2014/main" val="10010"/>
                  </a:ext>
                </a:extLst>
              </a:tr>
              <a:tr h="327721">
                <a:tc>
                  <a:txBody>
                    <a:bodyPr/>
                    <a:lstStyle/>
                    <a:p>
                      <a:pPr algn="l" fontAlgn="t"/>
                      <a:r>
                        <a:rPr lang="it-IT" sz="800" b="0" i="0" u="none" strike="noStrike">
                          <a:latin typeface="Verdana"/>
                        </a:rPr>
                        <a:t>quasi povere (spesa compresa fra la line di povertà e il 120% della stessa)</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vMerge="1">
                  <a:txBody>
                    <a:bodyPr/>
                    <a:lstStyle/>
                    <a:p>
                      <a:endParaRPr lang="it-IT"/>
                    </a:p>
                  </a:txBody>
                  <a:tcPr/>
                </a:tc>
                <a:tc>
                  <a:txBody>
                    <a:bodyPr/>
                    <a:lstStyle/>
                    <a:p>
                      <a:pPr algn="r" fontAlgn="b"/>
                      <a:r>
                        <a:rPr lang="it-IT" sz="1800" b="0" i="0" u="none" strike="noStrike" dirty="0">
                          <a:latin typeface="Arial"/>
                        </a:rPr>
                        <a:t>7,4</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b"/>
                      <a:r>
                        <a:rPr lang="it-IT" sz="1100" b="0" i="0" u="none" strike="noStrike" dirty="0">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1"/>
                  </a:ext>
                </a:extLst>
              </a:tr>
              <a:tr h="327721">
                <a:tc>
                  <a:txBody>
                    <a:bodyPr/>
                    <a:lstStyle/>
                    <a:p>
                      <a:pPr algn="l" fontAlgn="t"/>
                      <a:r>
                        <a:rPr lang="it-IT" sz="800" b="0" i="0" u="none" strike="noStrike">
                          <a:latin typeface="Verdana"/>
                        </a:rPr>
                        <a:t>appena povere (spesa fra l'80% della line di povertà e la linea di povertà)</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vMerge="1">
                  <a:txBody>
                    <a:bodyPr/>
                    <a:lstStyle/>
                    <a:p>
                      <a:endParaRPr lang="it-IT"/>
                    </a:p>
                  </a:txBody>
                  <a:tcPr/>
                </a:tc>
                <a:tc>
                  <a:txBody>
                    <a:bodyPr/>
                    <a:lstStyle/>
                    <a:p>
                      <a:pPr algn="r" fontAlgn="b"/>
                      <a:r>
                        <a:rPr lang="it-IT" sz="1800" b="0" i="0" u="none" strike="noStrike" dirty="0">
                          <a:latin typeface="Arial"/>
                        </a:rPr>
                        <a:t>6,1</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tc>
                  <a:txBody>
                    <a:bodyPr/>
                    <a:lstStyle/>
                    <a:p>
                      <a:pPr algn="r" fontAlgn="b"/>
                      <a:r>
                        <a:rPr lang="it-IT" sz="1100" b="0" i="0" u="none" strike="noStrike" dirty="0">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F0F8FF"/>
                    </a:solidFill>
                  </a:tcPr>
                </a:tc>
                <a:extLst>
                  <a:ext uri="{0D108BD9-81ED-4DB2-BD59-A6C34878D82A}">
                    <a16:rowId xmlns:a16="http://schemas.microsoft.com/office/drawing/2014/main" val="10012"/>
                  </a:ext>
                </a:extLst>
              </a:tr>
              <a:tr h="220710">
                <a:tc>
                  <a:txBody>
                    <a:bodyPr/>
                    <a:lstStyle/>
                    <a:p>
                      <a:pPr algn="l" fontAlgn="t"/>
                      <a:r>
                        <a:rPr lang="it-IT" sz="800" b="0" i="0" u="none" strike="noStrike">
                          <a:latin typeface="Verdana"/>
                        </a:rPr>
                        <a:t>sicuramente povere (spesa fino all'80% della linea di povertà)</a:t>
                      </a:r>
                    </a:p>
                  </a:txBody>
                  <a:tcPr marL="7620" marR="7620" marT="762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vMerge="1">
                  <a:txBody>
                    <a:bodyPr/>
                    <a:lstStyle/>
                    <a:p>
                      <a:endParaRPr lang="it-IT"/>
                    </a:p>
                  </a:txBody>
                  <a:tcPr/>
                </a:tc>
                <a:tc>
                  <a:txBody>
                    <a:bodyPr/>
                    <a:lstStyle/>
                    <a:p>
                      <a:pPr algn="r" fontAlgn="b"/>
                      <a:r>
                        <a:rPr lang="it-IT" sz="1800" b="0" i="0" u="none" strike="noStrike" dirty="0">
                          <a:latin typeface="Arial"/>
                        </a:rPr>
                        <a:t>6,2</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b"/>
                      <a:r>
                        <a:rPr lang="it-IT" sz="1100" b="0" i="0" u="none" strike="noStrike" dirty="0">
                          <a:latin typeface="Arial"/>
                        </a:rPr>
                        <a:t>..</a:t>
                      </a:r>
                    </a:p>
                  </a:txBody>
                  <a:tcPr marL="7620" marR="7620" marT="762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pic>
        <p:nvPicPr>
          <p:cNvPr id="7" name="Immagine 6" descr="LogoUE.jpg"/>
          <p:cNvPicPr>
            <a:picLocks noChangeAspect="1"/>
          </p:cNvPicPr>
          <p:nvPr/>
        </p:nvPicPr>
        <p:blipFill>
          <a:blip r:embed="rId2"/>
          <a:stretch>
            <a:fillRect/>
          </a:stretch>
        </p:blipFill>
        <p:spPr>
          <a:xfrm>
            <a:off x="8135958" y="4437529"/>
            <a:ext cx="1008042" cy="70597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378935" y="80683"/>
            <a:ext cx="8520600" cy="968188"/>
          </a:xfrm>
        </p:spPr>
        <p:txBody>
          <a:bodyPr/>
          <a:lstStyle/>
          <a:p>
            <a:pPr algn="ctr"/>
            <a:r>
              <a:rPr lang="it-IT" b="1" dirty="0" smtClean="0"/>
              <a:t>Povertà relativa </a:t>
            </a:r>
            <a:r>
              <a:rPr lang="it-IT" dirty="0" smtClean="0"/>
              <a:t>familiare ed individuale in Liguria:</a:t>
            </a:r>
            <a:br>
              <a:rPr lang="it-IT" dirty="0" smtClean="0"/>
            </a:br>
            <a:r>
              <a:rPr lang="it-IT" b="1" dirty="0" smtClean="0">
                <a:solidFill>
                  <a:srgbClr val="FF0000"/>
                </a:solidFill>
                <a:effectLst>
                  <a:outerShdw blurRad="38100" dist="38100" dir="2700000" algn="tl">
                    <a:srgbClr val="000000">
                      <a:alpha val="43137"/>
                    </a:srgbClr>
                  </a:outerShdw>
                </a:effectLst>
              </a:rPr>
              <a:t>65.426 famiglie e 130.852 persone</a:t>
            </a:r>
            <a:endParaRPr lang="it-IT" b="1" dirty="0">
              <a:solidFill>
                <a:srgbClr val="FF0000"/>
              </a:solidFill>
              <a:effectLst>
                <a:outerShdw blurRad="38100" dist="38100" dir="2700000" algn="tl">
                  <a:srgbClr val="000000">
                    <a:alpha val="43137"/>
                  </a:srgbClr>
                </a:outerShdw>
              </a:effectLst>
            </a:endParaRPr>
          </a:p>
        </p:txBody>
      </p:sp>
      <p:sp>
        <p:nvSpPr>
          <p:cNvPr id="5" name="Segnaposto testo 4"/>
          <p:cNvSpPr>
            <a:spLocks noGrp="1"/>
          </p:cNvSpPr>
          <p:nvPr>
            <p:ph type="body" idx="2"/>
          </p:nvPr>
        </p:nvSpPr>
        <p:spPr/>
        <p:txBody>
          <a:bodyPr/>
          <a:lstStyle/>
          <a:p>
            <a:endParaRPr lang="it-IT"/>
          </a:p>
        </p:txBody>
      </p:sp>
      <p:graphicFrame>
        <p:nvGraphicFramePr>
          <p:cNvPr id="6" name="Grafico 5"/>
          <p:cNvGraphicFramePr>
            <a:graphicFrameLocks/>
          </p:cNvGraphicFramePr>
          <p:nvPr/>
        </p:nvGraphicFramePr>
        <p:xfrm>
          <a:off x="4840940" y="1069041"/>
          <a:ext cx="4215653" cy="39870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ico 7"/>
          <p:cNvGraphicFramePr>
            <a:graphicFrameLocks/>
          </p:cNvGraphicFramePr>
          <p:nvPr/>
        </p:nvGraphicFramePr>
        <p:xfrm>
          <a:off x="201706" y="1163171"/>
          <a:ext cx="4572000" cy="3872753"/>
        </p:xfrm>
        <a:graphic>
          <a:graphicData uri="http://schemas.openxmlformats.org/drawingml/2006/chart">
            <c:chart xmlns:c="http://schemas.openxmlformats.org/drawingml/2006/chart" xmlns:r="http://schemas.openxmlformats.org/officeDocument/2006/relationships" r:id="rId3"/>
          </a:graphicData>
        </a:graphic>
      </p:graphicFrame>
      <p:pic>
        <p:nvPicPr>
          <p:cNvPr id="9" name="Immagine 8" descr="LogoUE.jpg"/>
          <p:cNvPicPr>
            <a:picLocks noChangeAspect="1"/>
          </p:cNvPicPr>
          <p:nvPr/>
        </p:nvPicPr>
        <p:blipFill>
          <a:blip r:embed="rId4"/>
          <a:stretch>
            <a:fillRect/>
          </a:stretch>
        </p:blipFill>
        <p:spPr>
          <a:xfrm>
            <a:off x="0" y="4437529"/>
            <a:ext cx="1008042" cy="70597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91529" y="115573"/>
            <a:ext cx="8520600" cy="572700"/>
          </a:xfrm>
        </p:spPr>
        <p:txBody>
          <a:bodyPr/>
          <a:lstStyle/>
          <a:p>
            <a:r>
              <a:rPr lang="it-IT" dirty="0" smtClean="0"/>
              <a:t>"Rischio di povertà o di esclusione sociale"</a:t>
            </a:r>
            <a:endParaRPr lang="it-IT" dirty="0"/>
          </a:p>
        </p:txBody>
      </p:sp>
      <p:sp>
        <p:nvSpPr>
          <p:cNvPr id="4" name="Segnaposto testo 3"/>
          <p:cNvSpPr>
            <a:spLocks noGrp="1"/>
          </p:cNvSpPr>
          <p:nvPr>
            <p:ph type="body" idx="1"/>
          </p:nvPr>
        </p:nvSpPr>
        <p:spPr>
          <a:xfrm>
            <a:off x="271358" y="688551"/>
            <a:ext cx="8520600" cy="4327202"/>
          </a:xfrm>
        </p:spPr>
        <p:txBody>
          <a:bodyPr/>
          <a:lstStyle/>
          <a:p>
            <a:pPr algn="just"/>
            <a:r>
              <a:rPr lang="it-IT" dirty="0" smtClean="0"/>
              <a:t>L'indicatore </a:t>
            </a:r>
            <a:r>
              <a:rPr lang="it-IT" b="1" dirty="0" smtClean="0"/>
              <a:t>"Rischio di povertà o di esclusione sociale" </a:t>
            </a:r>
            <a:r>
              <a:rPr lang="it-IT" dirty="0" smtClean="0"/>
              <a:t>è una combinazione dei seguenti tre indicatori: 1) Rischio di povertà relativo, 2) Grave deprivazione materiale; 3) Bassa "intensità di lavoro".</a:t>
            </a:r>
          </a:p>
          <a:p>
            <a:pPr algn="just"/>
            <a:r>
              <a:rPr lang="it-IT" u="sng" dirty="0" smtClean="0"/>
              <a:t>L'indicatore centrale è il rischio di povertà relativo</a:t>
            </a:r>
            <a:r>
              <a:rPr lang="it-IT" dirty="0" smtClean="0"/>
              <a:t>. A tale indicatore consolidato, sono stati affiancati un indicatore </a:t>
            </a:r>
            <a:r>
              <a:rPr lang="it-IT" b="1" dirty="0" smtClean="0"/>
              <a:t>di grave deprivazione materiale </a:t>
            </a:r>
            <a:r>
              <a:rPr lang="it-IT" dirty="0" smtClean="0"/>
              <a:t>ed un indicatore di esclusione dal mercato del lavoro, ossia la quota di individui che vivono in famiglie con </a:t>
            </a:r>
            <a:r>
              <a:rPr lang="it-IT" b="1" dirty="0" smtClean="0"/>
              <a:t>bassa "intensità di lavoro". </a:t>
            </a:r>
          </a:p>
          <a:p>
            <a:pPr algn="just"/>
            <a:r>
              <a:rPr lang="it-IT" dirty="0" smtClean="0"/>
              <a:t>S'intende così cogliere anche quella parte di popolazione che, pur in assenza di un rischio di povertà relativo dal punto di vista reddituale, si trova in una condizione di deprivazione diretta ed immediata ovvero è in una condizione di esclusione sociale, </a:t>
            </a:r>
            <a:r>
              <a:rPr lang="it-IT" dirty="0" smtClean="0">
                <a:effectLst>
                  <a:outerShdw blurRad="38100" dist="38100" dir="2700000" algn="tl">
                    <a:srgbClr val="000000">
                      <a:alpha val="43137"/>
                    </a:srgbClr>
                  </a:outerShdw>
                </a:effectLst>
              </a:rPr>
              <a:t>soprattutto in chiave prospettica</a:t>
            </a:r>
            <a:r>
              <a:rPr lang="it-IT" dirty="0" smtClean="0"/>
              <a:t>, con riferimento alla partecipazione al mercato del lavoro.</a:t>
            </a:r>
          </a:p>
          <a:p>
            <a:pPr algn="just"/>
            <a:r>
              <a:rPr lang="it-IT" b="1" dirty="0" smtClean="0"/>
              <a:t>Rischio di povertà o di esclusione sociale</a:t>
            </a:r>
            <a:r>
              <a:rPr lang="it-IT" dirty="0" smtClean="0"/>
              <a:t>: persone con almeno una condizione fra le precedenti.</a:t>
            </a:r>
          </a:p>
          <a:p>
            <a:pPr algn="just"/>
            <a:endParaRPr lang="it-IT" dirty="0"/>
          </a:p>
        </p:txBody>
      </p:sp>
      <p:pic>
        <p:nvPicPr>
          <p:cNvPr id="6" name="Immagine 5" descr="LogoUE.jpg"/>
          <p:cNvPicPr>
            <a:picLocks noChangeAspect="1"/>
          </p:cNvPicPr>
          <p:nvPr/>
        </p:nvPicPr>
        <p:blipFill>
          <a:blip r:embed="rId2"/>
          <a:stretch>
            <a:fillRect/>
          </a:stretch>
        </p:blipFill>
        <p:spPr>
          <a:xfrm>
            <a:off x="8135958" y="0"/>
            <a:ext cx="1008042" cy="7059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aphicFrame>
        <p:nvGraphicFramePr>
          <p:cNvPr id="5" name="Grafico 4"/>
          <p:cNvGraphicFramePr>
            <a:graphicFrameLocks/>
          </p:cNvGraphicFramePr>
          <p:nvPr/>
        </p:nvGraphicFramePr>
        <p:xfrm>
          <a:off x="-2436668" y="-584315"/>
          <a:ext cx="14058900" cy="6187440"/>
        </p:xfrm>
        <a:graphic>
          <a:graphicData uri="http://schemas.openxmlformats.org/drawingml/2006/chart">
            <c:chart xmlns:c="http://schemas.openxmlformats.org/drawingml/2006/chart" xmlns:r="http://schemas.openxmlformats.org/officeDocument/2006/relationships" r:id="rId3"/>
          </a:graphicData>
        </a:graphic>
      </p:graphicFrame>
      <p:pic>
        <p:nvPicPr>
          <p:cNvPr id="8" name="Immagine 7" descr="LogoUE.jpg"/>
          <p:cNvPicPr>
            <a:picLocks noChangeAspect="1"/>
          </p:cNvPicPr>
          <p:nvPr/>
        </p:nvPicPr>
        <p:blipFill>
          <a:blip r:embed="rId4"/>
          <a:stretch>
            <a:fillRect/>
          </a:stretch>
        </p:blipFill>
        <p:spPr>
          <a:xfrm>
            <a:off x="8135958" y="1260764"/>
            <a:ext cx="1008042" cy="70597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1700" y="94129"/>
            <a:ext cx="8520600" cy="923596"/>
          </a:xfrm>
        </p:spPr>
        <p:txBody>
          <a:bodyPr/>
          <a:lstStyle/>
          <a:p>
            <a:pPr algn="ctr"/>
            <a:r>
              <a:rPr lang="it-IT" sz="2000" b="1" dirty="0" smtClean="0">
                <a:effectLst>
                  <a:outerShdw blurRad="38100" dist="38100" dir="2700000" algn="tl">
                    <a:srgbClr val="000000">
                      <a:alpha val="43137"/>
                    </a:srgbClr>
                  </a:outerShdw>
                </a:effectLst>
              </a:rPr>
              <a:t>Persone a rischio povertà o esclusione sociale</a:t>
            </a:r>
            <a:r>
              <a:rPr lang="it-IT" sz="2000" dirty="0" smtClean="0"/>
              <a:t/>
            </a:r>
            <a:br>
              <a:rPr lang="it-IT" sz="2000" dirty="0" smtClean="0"/>
            </a:br>
            <a:r>
              <a:rPr lang="it-IT" sz="1800" i="1" dirty="0" smtClean="0"/>
              <a:t>La Liguria ha il dato più alto del Nord-Ovest anche se in calo da quattro anni </a:t>
            </a:r>
            <a:r>
              <a:rPr lang="it-IT" sz="2000" dirty="0" smtClean="0"/>
              <a:t/>
            </a:r>
            <a:br>
              <a:rPr lang="it-IT" sz="2000" dirty="0" smtClean="0"/>
            </a:br>
            <a:r>
              <a:rPr lang="it-IT" sz="2000" dirty="0" smtClean="0"/>
              <a:t/>
            </a:r>
            <a:br>
              <a:rPr lang="it-IT" sz="2000" dirty="0" smtClean="0"/>
            </a:br>
            <a:endParaRPr lang="it-IT" sz="2000" dirty="0"/>
          </a:p>
        </p:txBody>
      </p:sp>
      <p:graphicFrame>
        <p:nvGraphicFramePr>
          <p:cNvPr id="3" name="Grafico 2"/>
          <p:cNvGraphicFramePr>
            <a:graphicFrameLocks/>
          </p:cNvGraphicFramePr>
          <p:nvPr/>
        </p:nvGraphicFramePr>
        <p:xfrm>
          <a:off x="349624" y="1200149"/>
          <a:ext cx="8485094" cy="3943351"/>
        </p:xfrm>
        <a:graphic>
          <a:graphicData uri="http://schemas.openxmlformats.org/drawingml/2006/chart">
            <c:chart xmlns:c="http://schemas.openxmlformats.org/drawingml/2006/chart" xmlns:r="http://schemas.openxmlformats.org/officeDocument/2006/relationships" r:id="rId2"/>
          </a:graphicData>
        </a:graphic>
      </p:graphicFrame>
      <p:pic>
        <p:nvPicPr>
          <p:cNvPr id="4" name="Immagine 3" descr="LogoUE.jpg"/>
          <p:cNvPicPr>
            <a:picLocks noChangeAspect="1"/>
          </p:cNvPicPr>
          <p:nvPr/>
        </p:nvPicPr>
        <p:blipFill>
          <a:blip r:embed="rId3"/>
          <a:stretch>
            <a:fillRect/>
          </a:stretch>
        </p:blipFill>
        <p:spPr>
          <a:xfrm>
            <a:off x="8135958" y="4437529"/>
            <a:ext cx="1008042" cy="705971"/>
          </a:xfrm>
          <a:prstGeom prst="rect">
            <a:avLst/>
          </a:prstGeom>
        </p:spPr>
      </p:pic>
      <p:sp>
        <p:nvSpPr>
          <p:cNvPr id="5" name="Fumetto 2 4"/>
          <p:cNvSpPr/>
          <p:nvPr/>
        </p:nvSpPr>
        <p:spPr>
          <a:xfrm>
            <a:off x="6905065" y="1344706"/>
            <a:ext cx="1358153" cy="800100"/>
          </a:xfrm>
          <a:prstGeom prst="wedgeRoundRectCallout">
            <a:avLst>
              <a:gd name="adj1" fmla="val -58952"/>
              <a:gd name="adj2" fmla="val 83786"/>
              <a:gd name="adj3" fmla="val 166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1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358.106 </a:t>
            </a:r>
            <a:r>
              <a:rPr lang="it-IT"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PERSONE</a:t>
            </a:r>
            <a:endParaRPr lang="it-IT"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100853"/>
            <a:ext cx="8520600" cy="1196788"/>
          </a:xfrm>
          <a:prstGeom prst="rect">
            <a:avLst/>
          </a:prstGeom>
        </p:spPr>
        <p:txBody>
          <a:bodyPr spcFirstLastPara="1" wrap="square" lIns="91425" tIns="91425" rIns="91425" bIns="91425" anchor="t" anchorCtr="0">
            <a:noAutofit/>
          </a:bodyPr>
          <a:lstStyle/>
          <a:p>
            <a:pPr lvl="0"/>
            <a:r>
              <a:rPr lang="it-IT" sz="1800" b="1" dirty="0" smtClean="0"/>
              <a:t>Bassa intensità di lavoro: </a:t>
            </a:r>
            <a:r>
              <a:rPr lang="it-IT" sz="1800" dirty="0" smtClean="0"/>
              <a:t>l'intensità è calcolata considerando in ogni famiglia gli individui in età da lavoro e computando il numero di mesi (nell'anno precedente a quello della rilevazione) in cui hanno lavorato sul totale dei mesi dell'anno; l'intensità si considera molto bassa quando è inferiore al 20%.</a:t>
            </a:r>
            <a:endParaRPr sz="1800" dirty="0"/>
          </a:p>
        </p:txBody>
      </p:sp>
      <p:graphicFrame>
        <p:nvGraphicFramePr>
          <p:cNvPr id="5" name="Grafico 4"/>
          <p:cNvGraphicFramePr>
            <a:graphicFrameLocks/>
          </p:cNvGraphicFramePr>
          <p:nvPr/>
        </p:nvGraphicFramePr>
        <p:xfrm>
          <a:off x="773207" y="1378324"/>
          <a:ext cx="6602506" cy="3671046"/>
        </p:xfrm>
        <a:graphic>
          <a:graphicData uri="http://schemas.openxmlformats.org/drawingml/2006/chart">
            <c:chart xmlns:c="http://schemas.openxmlformats.org/drawingml/2006/chart" xmlns:r="http://schemas.openxmlformats.org/officeDocument/2006/relationships" r:id="rId3"/>
          </a:graphicData>
        </a:graphic>
      </p:graphicFrame>
      <p:pic>
        <p:nvPicPr>
          <p:cNvPr id="6" name="Immagine 5" descr="LogoUE.jpg"/>
          <p:cNvPicPr>
            <a:picLocks noChangeAspect="1"/>
          </p:cNvPicPr>
          <p:nvPr/>
        </p:nvPicPr>
        <p:blipFill>
          <a:blip r:embed="rId4"/>
          <a:stretch>
            <a:fillRect/>
          </a:stretch>
        </p:blipFill>
        <p:spPr>
          <a:xfrm>
            <a:off x="8135958" y="4437529"/>
            <a:ext cx="1008042" cy="70597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94128"/>
            <a:ext cx="8520600" cy="1216960"/>
          </a:xfrm>
          <a:prstGeom prst="rect">
            <a:avLst/>
          </a:prstGeom>
        </p:spPr>
        <p:txBody>
          <a:bodyPr spcFirstLastPara="1" wrap="square" lIns="91425" tIns="91425" rIns="91425" bIns="91425" anchor="t" anchorCtr="0">
            <a:noAutofit/>
          </a:bodyPr>
          <a:lstStyle/>
          <a:p>
            <a:pPr lvl="0"/>
            <a:r>
              <a:rPr lang="it-IT" sz="1800" b="1" dirty="0" smtClean="0"/>
              <a:t>Rischio di povertà: </a:t>
            </a:r>
            <a:r>
              <a:rPr lang="it-IT" sz="1800" dirty="0" smtClean="0"/>
              <a:t>sono a rischio di povertà le persone che vivono in famiglie il cui reddito equivalente netto - che tiene conto della diversa composizione (</a:t>
            </a:r>
            <a:r>
              <a:rPr lang="it-IT" sz="1800" dirty="0" err="1" smtClean="0"/>
              <a:t>n°</a:t>
            </a:r>
            <a:r>
              <a:rPr lang="it-IT" sz="1800" dirty="0" smtClean="0"/>
              <a:t> componenti, fasce età, luogo residenza ecc.) delle famiglie - è inferiore al 60% di quello mediano nazionale.</a:t>
            </a:r>
            <a:endParaRPr sz="1800" dirty="0"/>
          </a:p>
        </p:txBody>
      </p:sp>
      <p:pic>
        <p:nvPicPr>
          <p:cNvPr id="5" name="Immagine 4" descr="LogoUE.jpg"/>
          <p:cNvPicPr>
            <a:picLocks noChangeAspect="1"/>
          </p:cNvPicPr>
          <p:nvPr/>
        </p:nvPicPr>
        <p:blipFill>
          <a:blip r:embed="rId3"/>
          <a:stretch>
            <a:fillRect/>
          </a:stretch>
        </p:blipFill>
        <p:spPr>
          <a:xfrm>
            <a:off x="8135958" y="4437529"/>
            <a:ext cx="1008042" cy="705971"/>
          </a:xfrm>
          <a:prstGeom prst="rect">
            <a:avLst/>
          </a:prstGeom>
        </p:spPr>
      </p:pic>
      <p:graphicFrame>
        <p:nvGraphicFramePr>
          <p:cNvPr id="6" name="Grafico 5"/>
          <p:cNvGraphicFramePr>
            <a:graphicFrameLocks/>
          </p:cNvGraphicFramePr>
          <p:nvPr/>
        </p:nvGraphicFramePr>
        <p:xfrm>
          <a:off x="363071" y="1284194"/>
          <a:ext cx="8559053" cy="374500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127747"/>
            <a:ext cx="8520600" cy="2030506"/>
          </a:xfrm>
          <a:prstGeom prst="rect">
            <a:avLst/>
          </a:prstGeom>
        </p:spPr>
        <p:txBody>
          <a:bodyPr spcFirstLastPara="1" wrap="square" lIns="91425" tIns="91425" rIns="91425" bIns="91425" anchor="t" anchorCtr="0">
            <a:noAutofit/>
          </a:bodyPr>
          <a:lstStyle/>
          <a:p>
            <a:pPr lvl="0"/>
            <a:r>
              <a:rPr lang="it-IT" sz="1800" b="1" dirty="0" smtClean="0"/>
              <a:t>Severa deprivazione materiale: </a:t>
            </a:r>
            <a:r>
              <a:rPr lang="it-IT" sz="1800" dirty="0" smtClean="0"/>
              <a:t>è in questa condizione chi vive in una famiglia che presenta almeno </a:t>
            </a:r>
            <a:r>
              <a:rPr lang="it-IT" sz="1800" b="1" dirty="0" smtClean="0"/>
              <a:t>quattro</a:t>
            </a:r>
            <a:r>
              <a:rPr lang="it-IT" sz="1800" dirty="0" smtClean="0"/>
              <a:t> dei seguenti </a:t>
            </a:r>
            <a:r>
              <a:rPr lang="it-IT" sz="1800" b="1" dirty="0" smtClean="0"/>
              <a:t>nove</a:t>
            </a:r>
            <a:r>
              <a:rPr lang="it-IT" sz="1800" dirty="0" smtClean="0"/>
              <a:t> sintomi di deprivazione:</a:t>
            </a:r>
            <a:br>
              <a:rPr lang="it-IT" sz="1800" dirty="0" smtClean="0"/>
            </a:br>
            <a:r>
              <a:rPr lang="it-IT" sz="1800" dirty="0" smtClean="0"/>
              <a:t> 1) mancanza di telefono, 2) Tv a colori, 3) lavatrice, 4) automobile, 5) impedimenti nel consumare un pasto a base di carne o pesce ogni due giorni, 6) nello svolgere una vacanza di almeno una settimana fuori casa nell'anno di riferimento, </a:t>
            </a:r>
            <a:br>
              <a:rPr lang="it-IT" sz="1800" dirty="0" smtClean="0"/>
            </a:br>
            <a:r>
              <a:rPr lang="it-IT" sz="1800" dirty="0" smtClean="0"/>
              <a:t>7) nel pagare regolarmente rate di mutui o affitto, 8) nel mantenere l'appartamento riscaldato, 9) fronteggiare spese inaspettate.</a:t>
            </a:r>
            <a:endParaRPr sz="1800" dirty="0"/>
          </a:p>
        </p:txBody>
      </p:sp>
      <p:graphicFrame>
        <p:nvGraphicFramePr>
          <p:cNvPr id="5" name="Grafico 4"/>
          <p:cNvGraphicFramePr>
            <a:graphicFrameLocks/>
          </p:cNvGraphicFramePr>
          <p:nvPr/>
        </p:nvGraphicFramePr>
        <p:xfrm>
          <a:off x="2117912" y="2148168"/>
          <a:ext cx="4773706" cy="2995332"/>
        </p:xfrm>
        <a:graphic>
          <a:graphicData uri="http://schemas.openxmlformats.org/drawingml/2006/chart">
            <c:chart xmlns:c="http://schemas.openxmlformats.org/drawingml/2006/chart" xmlns:r="http://schemas.openxmlformats.org/officeDocument/2006/relationships" r:id="rId3"/>
          </a:graphicData>
        </a:graphic>
      </p:graphicFrame>
      <p:pic>
        <p:nvPicPr>
          <p:cNvPr id="6" name="Immagine 5" descr="LogoUE.jpg"/>
          <p:cNvPicPr>
            <a:picLocks noChangeAspect="1"/>
          </p:cNvPicPr>
          <p:nvPr/>
        </p:nvPicPr>
        <p:blipFill>
          <a:blip r:embed="rId4"/>
          <a:stretch>
            <a:fillRect/>
          </a:stretch>
        </p:blipFill>
        <p:spPr>
          <a:xfrm>
            <a:off x="8135958" y="4437529"/>
            <a:ext cx="1008042" cy="70597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100853"/>
            <a:ext cx="8520600" cy="91687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IT" sz="2400" b="1" dirty="0" smtClean="0">
                <a:solidFill>
                  <a:srgbClr val="C00000"/>
                </a:solidFill>
              </a:rPr>
              <a:t>Nel biennio 2014-2015 il picco della severa deprivazione materiale in Liguria con tassi ben oltre il 10%</a:t>
            </a:r>
            <a:endParaRPr sz="2400" b="1" dirty="0">
              <a:solidFill>
                <a:srgbClr val="C00000"/>
              </a:solidFill>
            </a:endParaRPr>
          </a:p>
        </p:txBody>
      </p:sp>
      <p:graphicFrame>
        <p:nvGraphicFramePr>
          <p:cNvPr id="5" name="Grafico 4"/>
          <p:cNvGraphicFramePr>
            <a:graphicFrameLocks/>
          </p:cNvGraphicFramePr>
          <p:nvPr/>
        </p:nvGraphicFramePr>
        <p:xfrm>
          <a:off x="605117" y="1156447"/>
          <a:ext cx="7980829" cy="3812241"/>
        </p:xfrm>
        <a:graphic>
          <a:graphicData uri="http://schemas.openxmlformats.org/drawingml/2006/chart">
            <c:chart xmlns:c="http://schemas.openxmlformats.org/drawingml/2006/chart" xmlns:r="http://schemas.openxmlformats.org/officeDocument/2006/relationships" r:id="rId3"/>
          </a:graphicData>
        </a:graphic>
      </p:graphicFrame>
      <p:pic>
        <p:nvPicPr>
          <p:cNvPr id="6" name="Immagine 5" descr="LogoUE.jpg"/>
          <p:cNvPicPr>
            <a:picLocks noChangeAspect="1"/>
          </p:cNvPicPr>
          <p:nvPr/>
        </p:nvPicPr>
        <p:blipFill>
          <a:blip r:embed="rId4"/>
          <a:stretch>
            <a:fillRect/>
          </a:stretch>
        </p:blipFill>
        <p:spPr>
          <a:xfrm>
            <a:off x="8135958" y="1048870"/>
            <a:ext cx="1008042" cy="70597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6" name="Titolo 5"/>
          <p:cNvSpPr>
            <a:spLocks noGrp="1"/>
          </p:cNvSpPr>
          <p:nvPr>
            <p:ph type="title"/>
          </p:nvPr>
        </p:nvSpPr>
        <p:spPr>
          <a:xfrm>
            <a:off x="311700" y="121024"/>
            <a:ext cx="8520600" cy="896701"/>
          </a:xfrm>
        </p:spPr>
        <p:txBody>
          <a:bodyPr/>
          <a:lstStyle/>
          <a:p>
            <a:r>
              <a:rPr lang="en-US" sz="2400" b="1" dirty="0" err="1" smtClean="0"/>
              <a:t>Severa</a:t>
            </a:r>
            <a:r>
              <a:rPr lang="en-US" sz="2400" b="1" dirty="0" smtClean="0"/>
              <a:t> </a:t>
            </a:r>
            <a:r>
              <a:rPr lang="en-US" sz="2400" b="1" dirty="0" err="1" smtClean="0"/>
              <a:t>deprivazione</a:t>
            </a:r>
            <a:r>
              <a:rPr lang="en-US" sz="2400" b="1" dirty="0" smtClean="0"/>
              <a:t> </a:t>
            </a:r>
            <a:r>
              <a:rPr lang="en-US" sz="2400" b="1" dirty="0" err="1" smtClean="0"/>
              <a:t>materiale</a:t>
            </a:r>
            <a:r>
              <a:rPr lang="en-US" sz="2400" dirty="0" smtClean="0"/>
              <a:t>: il </a:t>
            </a:r>
            <a:r>
              <a:rPr lang="en-US" sz="2400" dirty="0" err="1" smtClean="0"/>
              <a:t>dato</a:t>
            </a:r>
            <a:r>
              <a:rPr lang="en-US" sz="2400" dirty="0" smtClean="0"/>
              <a:t> </a:t>
            </a:r>
            <a:r>
              <a:rPr lang="en-US" sz="2400" dirty="0" err="1" smtClean="0"/>
              <a:t>medio</a:t>
            </a:r>
            <a:r>
              <a:rPr lang="en-US" sz="2400" dirty="0" smtClean="0"/>
              <a:t> </a:t>
            </a:r>
            <a:r>
              <a:rPr lang="en-US" sz="2400" dirty="0" err="1" smtClean="0"/>
              <a:t>nazionale</a:t>
            </a:r>
            <a:r>
              <a:rPr lang="en-US" sz="2400" dirty="0" smtClean="0"/>
              <a:t> è in </a:t>
            </a:r>
            <a:r>
              <a:rPr lang="en-US" sz="2400" dirty="0" err="1" smtClean="0"/>
              <a:t>calo</a:t>
            </a:r>
            <a:r>
              <a:rPr lang="en-US" sz="2400" dirty="0" smtClean="0"/>
              <a:t> ma è </a:t>
            </a:r>
            <a:r>
              <a:rPr lang="en-US" sz="2400" dirty="0" err="1" smtClean="0"/>
              <a:t>sempre</a:t>
            </a:r>
            <a:r>
              <a:rPr lang="en-US" sz="2400" dirty="0" smtClean="0"/>
              <a:t> il 10,1%, Nord-</a:t>
            </a:r>
            <a:r>
              <a:rPr lang="en-US" sz="2400" dirty="0" err="1" smtClean="0"/>
              <a:t>Ovest</a:t>
            </a:r>
            <a:r>
              <a:rPr lang="en-US" sz="2400" dirty="0" smtClean="0"/>
              <a:t> al 7,3% </a:t>
            </a:r>
            <a:br>
              <a:rPr lang="en-US" sz="2400" dirty="0" smtClean="0"/>
            </a:br>
            <a:endParaRPr lang="it-IT" sz="2400" dirty="0"/>
          </a:p>
        </p:txBody>
      </p:sp>
      <p:graphicFrame>
        <p:nvGraphicFramePr>
          <p:cNvPr id="5" name="Grafico 4"/>
          <p:cNvGraphicFramePr>
            <a:graphicFrameLocks/>
          </p:cNvGraphicFramePr>
          <p:nvPr/>
        </p:nvGraphicFramePr>
        <p:xfrm>
          <a:off x="251460" y="1116107"/>
          <a:ext cx="8641080" cy="3872752"/>
        </p:xfrm>
        <a:graphic>
          <a:graphicData uri="http://schemas.openxmlformats.org/drawingml/2006/chart">
            <c:chart xmlns:c="http://schemas.openxmlformats.org/drawingml/2006/chart" xmlns:r="http://schemas.openxmlformats.org/officeDocument/2006/relationships" r:id="rId3"/>
          </a:graphicData>
        </a:graphic>
      </p:graphicFrame>
      <p:pic>
        <p:nvPicPr>
          <p:cNvPr id="4" name="Immagine 3" descr="LogoUE.jpg"/>
          <p:cNvPicPr>
            <a:picLocks noChangeAspect="1"/>
          </p:cNvPicPr>
          <p:nvPr/>
        </p:nvPicPr>
        <p:blipFill>
          <a:blip r:embed="rId4"/>
          <a:stretch>
            <a:fillRect/>
          </a:stretch>
        </p:blipFill>
        <p:spPr>
          <a:xfrm>
            <a:off x="8135958" y="4437529"/>
            <a:ext cx="1008042" cy="705971"/>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592</Words>
  <Application>Microsoft Office PowerPoint</Application>
  <PresentationFormat>Presentazione su schermo (16:9)</PresentationFormat>
  <Paragraphs>78</Paragraphs>
  <Slides>11</Slides>
  <Notes>7</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Arial Rounded MT Bold</vt:lpstr>
      <vt:lpstr>Calibri</vt:lpstr>
      <vt:lpstr>Courier New</vt:lpstr>
      <vt:lpstr>Verdana</vt:lpstr>
      <vt:lpstr>Simple Light</vt:lpstr>
      <vt:lpstr>Povertà ed  esclusione sociale</vt:lpstr>
      <vt:lpstr>"Rischio di povertà o di esclusione sociale"</vt:lpstr>
      <vt:lpstr>Presentazione standard di PowerPoint</vt:lpstr>
      <vt:lpstr>Persone a rischio povertà o esclusione sociale La Liguria ha il dato più alto del Nord-Ovest anche se in calo da quattro anni   </vt:lpstr>
      <vt:lpstr>Bassa intensità di lavoro: l'intensità è calcolata considerando in ogni famiglia gli individui in età da lavoro e computando il numero di mesi (nell'anno precedente a quello della rilevazione) in cui hanno lavorato sul totale dei mesi dell'anno; l'intensità si considera molto bassa quando è inferiore al 20%.</vt:lpstr>
      <vt:lpstr>Rischio di povertà: sono a rischio di povertà le persone che vivono in famiglie il cui reddito equivalente netto - che tiene conto della diversa composizione (n° componenti, fasce età, luogo residenza ecc.) delle famiglie - è inferiore al 60% di quello mediano nazionale.</vt:lpstr>
      <vt:lpstr>Severa deprivazione materiale: è in questa condizione chi vive in una famiglia che presenta almeno quattro dei seguenti nove sintomi di deprivazione:  1) mancanza di telefono, 2) Tv a colori, 3) lavatrice, 4) automobile, 5) impedimenti nel consumare un pasto a base di carne o pesce ogni due giorni, 6) nello svolgere una vacanza di almeno una settimana fuori casa nell'anno di riferimento,  7) nel pagare regolarmente rate di mutui o affitto, 8) nel mantenere l'appartamento riscaldato, 9) fronteggiare spese inaspettate.</vt:lpstr>
      <vt:lpstr>Nel biennio 2014-2015 il picco della severa deprivazione materiale in Liguria con tassi ben oltre il 10%</vt:lpstr>
      <vt:lpstr>Severa deprivazione materiale: il dato medio nazionale è in calo ma è sempre il 10,1%, Nord-Ovest al 7,3%  </vt:lpstr>
      <vt:lpstr>Linee e soglie di povertà relativa in Italia, anno 2017 la stima dell’incidenza della povertà relativa (percentuale di famiglie e persone povere) viene calcolata sulla base di una soglia convenzionale (linea di povertà) che individua il valore di spesa per consumi al di sotto del quale una famiglia viene definita povera in termini relativi.</vt:lpstr>
      <vt:lpstr>Povertà relativa familiare ed individuale in Liguria: 65.426 famiglie e 130.852 persone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povertà ed  esclusione sociale</dc:title>
  <dc:creator>Marco DeSilva</dc:creator>
  <cp:lastModifiedBy>Sara Risso</cp:lastModifiedBy>
  <cp:revision>4</cp:revision>
  <dcterms:modified xsi:type="dcterms:W3CDTF">2019-03-26T09:03:01Z</dcterms:modified>
</cp:coreProperties>
</file>