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1" r:id="rId6"/>
    <p:sldId id="260" r:id="rId7"/>
    <p:sldId id="258" r:id="rId8"/>
    <p:sldId id="262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en%20Lug%202021%20turism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 sz="1200"/>
              <a:t>andamento turistico in Liguria (gennaio&gt;AGOSTO)</a:t>
            </a:r>
          </a:p>
        </c:rich>
      </c:tx>
      <c:overlay val="0"/>
      <c:spPr>
        <a:noFill/>
        <a:ln>
          <a:solidFill>
            <a:srgbClr val="FFFF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5919362275661492"/>
          <c:y val="0.1447760752878863"/>
          <c:w val="0.83953018372703414"/>
          <c:h val="0.6382225138524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Foglio2!$B$21</c:f>
              <c:strCache>
                <c:ptCount val="1"/>
                <c:pt idx="0">
                  <c:v>arrivi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Foglio2!$C$20:$E$20</c:f>
              <c:strCache>
                <c:ptCount val="3"/>
                <c:pt idx="0">
                  <c:v>gen&gt;AGO 2019</c:v>
                </c:pt>
                <c:pt idx="1">
                  <c:v>gen&gt;AGO 2020</c:v>
                </c:pt>
                <c:pt idx="2">
                  <c:v>gen&gt;AGO 2021</c:v>
                </c:pt>
              </c:strCache>
            </c:strRef>
          </c:cat>
          <c:val>
            <c:numRef>
              <c:f>Foglio2!$C$21:$E$21</c:f>
              <c:numCache>
                <c:formatCode>General</c:formatCode>
                <c:ptCount val="3"/>
                <c:pt idx="0">
                  <c:v>3595080</c:v>
                </c:pt>
                <c:pt idx="1">
                  <c:v>1767381</c:v>
                </c:pt>
                <c:pt idx="2">
                  <c:v>2359069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A-4E23-92DB-F4FD9471005D}"/>
            </c:ext>
          </c:extLst>
        </c:ser>
        <c:ser>
          <c:idx val="1"/>
          <c:order val="1"/>
          <c:tx>
            <c:strRef>
              <c:f>Foglio2!$B$22</c:f>
              <c:strCache>
                <c:ptCount val="1"/>
                <c:pt idx="0">
                  <c:v>presenze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Foglio2!$C$20:$E$20</c:f>
              <c:strCache>
                <c:ptCount val="3"/>
                <c:pt idx="0">
                  <c:v>gen&gt;AGO 2019</c:v>
                </c:pt>
                <c:pt idx="1">
                  <c:v>gen&gt;AGO 2020</c:v>
                </c:pt>
                <c:pt idx="2">
                  <c:v>gen&gt;AGO 2021</c:v>
                </c:pt>
              </c:strCache>
            </c:strRef>
          </c:cat>
          <c:val>
            <c:numRef>
              <c:f>Foglio2!$C$22:$E$22</c:f>
              <c:numCache>
                <c:formatCode>General</c:formatCode>
                <c:ptCount val="3"/>
                <c:pt idx="0">
                  <c:v>11556351</c:v>
                </c:pt>
                <c:pt idx="1">
                  <c:v>6384629</c:v>
                </c:pt>
                <c:pt idx="2">
                  <c:v>8300569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9A-4E23-92DB-F4FD947100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71075744"/>
        <c:axId val="1781811792"/>
      </c:barChart>
      <c:catAx>
        <c:axId val="18710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81811792"/>
        <c:crosses val="autoZero"/>
        <c:auto val="1"/>
        <c:lblAlgn val="ctr"/>
        <c:lblOffset val="100"/>
        <c:noMultiLvlLbl val="0"/>
      </c:catAx>
      <c:valAx>
        <c:axId val="178181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7107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776684164479443"/>
          <c:y val="0.89409667541557303"/>
          <c:w val="0.466688538932633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var. % gen&gt;AGO 2021 sul 2019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2.3840485478977026E-2"/>
          <c:y val="0.14544365686097971"/>
          <c:w val="0.95231902904204591"/>
          <c:h val="0.8535318480200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Foglio1!$B$102:$B$103</c:f>
              <c:strCache>
                <c:ptCount val="2"/>
                <c:pt idx="0">
                  <c:v>var. % gen&gt;ago 2021&gt;2019</c:v>
                </c:pt>
                <c:pt idx="1">
                  <c:v>ARR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Foglio1!$A$104:$A$108</c:f>
              <c:strCache>
                <c:ptCount val="5"/>
                <c:pt idx="0">
                  <c:v>GE</c:v>
                </c:pt>
                <c:pt idx="1">
                  <c:v>IM</c:v>
                </c:pt>
                <c:pt idx="2">
                  <c:v>SP</c:v>
                </c:pt>
                <c:pt idx="3">
                  <c:v>SV</c:v>
                </c:pt>
                <c:pt idx="4">
                  <c:v>LIGURIA</c:v>
                </c:pt>
              </c:strCache>
            </c:strRef>
          </c:cat>
          <c:val>
            <c:numRef>
              <c:f>Foglio1!$B$104:$B$108</c:f>
              <c:numCache>
                <c:formatCode>General</c:formatCode>
                <c:ptCount val="5"/>
                <c:pt idx="0">
                  <c:v>-35</c:v>
                </c:pt>
                <c:pt idx="1">
                  <c:v>-40.299999999999997</c:v>
                </c:pt>
                <c:pt idx="2">
                  <c:v>-36.1</c:v>
                </c:pt>
                <c:pt idx="3">
                  <c:v>-28.4</c:v>
                </c:pt>
                <c:pt idx="4">
                  <c:v>-34.4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01-46D7-86CA-FCD24BE5C95A}"/>
            </c:ext>
          </c:extLst>
        </c:ser>
        <c:ser>
          <c:idx val="1"/>
          <c:order val="1"/>
          <c:tx>
            <c:strRef>
              <c:f>Foglio1!$C$102:$C$103</c:f>
              <c:strCache>
                <c:ptCount val="2"/>
                <c:pt idx="0">
                  <c:v>var. % gen&gt;ago 2021&gt;2019</c:v>
                </c:pt>
                <c:pt idx="1">
                  <c:v>PRES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Foglio1!$A$104:$A$108</c:f>
              <c:strCache>
                <c:ptCount val="5"/>
                <c:pt idx="0">
                  <c:v>GE</c:v>
                </c:pt>
                <c:pt idx="1">
                  <c:v>IM</c:v>
                </c:pt>
                <c:pt idx="2">
                  <c:v>SP</c:v>
                </c:pt>
                <c:pt idx="3">
                  <c:v>SV</c:v>
                </c:pt>
                <c:pt idx="4">
                  <c:v>LIGURIA</c:v>
                </c:pt>
              </c:strCache>
            </c:strRef>
          </c:cat>
          <c:val>
            <c:numRef>
              <c:f>Foglio1!$C$104:$C$108</c:f>
              <c:numCache>
                <c:formatCode>General</c:formatCode>
                <c:ptCount val="5"/>
                <c:pt idx="0">
                  <c:v>-46</c:v>
                </c:pt>
                <c:pt idx="1">
                  <c:v>-34</c:v>
                </c:pt>
                <c:pt idx="2">
                  <c:v>-25.9</c:v>
                </c:pt>
                <c:pt idx="3">
                  <c:v>-27.2</c:v>
                </c:pt>
                <c:pt idx="4">
                  <c:v>-28.2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01-46D7-86CA-FCD24BE5C95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02221216"/>
        <c:axId val="937614736"/>
      </c:barChart>
      <c:catAx>
        <c:axId val="150222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37614736"/>
        <c:crosses val="autoZero"/>
        <c:auto val="1"/>
        <c:lblAlgn val="ctr"/>
        <c:lblOffset val="100"/>
        <c:noMultiLvlLbl val="0"/>
      </c:catAx>
      <c:valAx>
        <c:axId val="9376147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02221216"/>
        <c:crosses val="autoZero"/>
        <c:crossBetween val="between"/>
      </c:valAx>
      <c:spPr>
        <a:solidFill>
          <a:srgbClr val="FFFF00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sz="1200">
                <a:latin typeface="Bahnschrift" panose="020B0502040204020203" pitchFamily="34" charset="0"/>
              </a:rPr>
              <a:t>ANDAMENTO TURISTICO TOTALE gen&gt;AGO 2021&gt;2020 (var.%)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Foglio1!$C$20</c:f>
              <c:strCache>
                <c:ptCount val="1"/>
                <c:pt idx="0">
                  <c:v>ARR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Foglio1!$B$21:$B$25</c:f>
              <c:strCache>
                <c:ptCount val="5"/>
                <c:pt idx="0">
                  <c:v>GE</c:v>
                </c:pt>
                <c:pt idx="1">
                  <c:v>IM</c:v>
                </c:pt>
                <c:pt idx="2">
                  <c:v>SP</c:v>
                </c:pt>
                <c:pt idx="3">
                  <c:v>SV</c:v>
                </c:pt>
                <c:pt idx="4">
                  <c:v>LIGURIA</c:v>
                </c:pt>
              </c:strCache>
            </c:strRef>
          </c:cat>
          <c:val>
            <c:numRef>
              <c:f>Foglio1!$C$21:$C$25</c:f>
              <c:numCache>
                <c:formatCode>General</c:formatCode>
                <c:ptCount val="5"/>
                <c:pt idx="0">
                  <c:v>31.2</c:v>
                </c:pt>
                <c:pt idx="1">
                  <c:v>17.7</c:v>
                </c:pt>
                <c:pt idx="2">
                  <c:v>42.2</c:v>
                </c:pt>
                <c:pt idx="3">
                  <c:v>26.8</c:v>
                </c:pt>
                <c:pt idx="4">
                  <c:v>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6-46B1-8707-041E7D3A51FF}"/>
            </c:ext>
          </c:extLst>
        </c:ser>
        <c:ser>
          <c:idx val="1"/>
          <c:order val="1"/>
          <c:tx>
            <c:strRef>
              <c:f>Foglio1!$D$20</c:f>
              <c:strCache>
                <c:ptCount val="1"/>
                <c:pt idx="0">
                  <c:v>PRES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Foglio1!$B$21:$B$25</c:f>
              <c:strCache>
                <c:ptCount val="5"/>
                <c:pt idx="0">
                  <c:v>GE</c:v>
                </c:pt>
                <c:pt idx="1">
                  <c:v>IM</c:v>
                </c:pt>
                <c:pt idx="2">
                  <c:v>SP</c:v>
                </c:pt>
                <c:pt idx="3">
                  <c:v>SV</c:v>
                </c:pt>
                <c:pt idx="4">
                  <c:v>LIGURIA</c:v>
                </c:pt>
              </c:strCache>
            </c:strRef>
          </c:cat>
          <c:val>
            <c:numRef>
              <c:f>Foglio1!$D$21:$D$25</c:f>
              <c:numCache>
                <c:formatCode>General</c:formatCode>
                <c:ptCount val="5"/>
                <c:pt idx="0">
                  <c:v>27.1</c:v>
                </c:pt>
                <c:pt idx="1">
                  <c:v>19.2</c:v>
                </c:pt>
                <c:pt idx="2">
                  <c:v>45.4</c:v>
                </c:pt>
                <c:pt idx="3">
                  <c:v>25.8</c:v>
                </c:pt>
                <c:pt idx="4" formatCode="0.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86-46B1-8707-041E7D3A51F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33471551"/>
        <c:axId val="1997127167"/>
      </c:barChart>
      <c:catAx>
        <c:axId val="20334715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rgbClr val="00B0F0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it-IT"/>
          </a:p>
        </c:txPr>
        <c:crossAx val="1997127167"/>
        <c:crosses val="autoZero"/>
        <c:auto val="1"/>
        <c:lblAlgn val="ctr"/>
        <c:lblOffset val="100"/>
        <c:noMultiLvlLbl val="0"/>
      </c:catAx>
      <c:valAx>
        <c:axId val="1997127167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33471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Gen&gt;AGO permanenza media in giorni</a:t>
            </a:r>
          </a:p>
        </c:rich>
      </c:tx>
      <c:layout>
        <c:manualLayout>
          <c:xMode val="edge"/>
          <c:yMode val="edge"/>
          <c:x val="0.32643098922979458"/>
          <c:y val="0"/>
        </c:manualLayout>
      </c:layout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2.528735632183908E-2"/>
          <c:y val="8.7462121212121227E-2"/>
          <c:w val="0.94942528735632181"/>
          <c:h val="0.71004384395132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Foglio1!$C$29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Foglio1!$B$30:$B$34</c:f>
              <c:strCache>
                <c:ptCount val="5"/>
                <c:pt idx="0">
                  <c:v>GE</c:v>
                </c:pt>
                <c:pt idx="1">
                  <c:v>IM</c:v>
                </c:pt>
                <c:pt idx="2">
                  <c:v>SP</c:v>
                </c:pt>
                <c:pt idx="3">
                  <c:v>SV</c:v>
                </c:pt>
                <c:pt idx="4">
                  <c:v>LIGURIA</c:v>
                </c:pt>
              </c:strCache>
            </c:strRef>
          </c:cat>
          <c:val>
            <c:numRef>
              <c:f>Foglio1!$C$30:$C$34</c:f>
              <c:numCache>
                <c:formatCode>0.00</c:formatCode>
                <c:ptCount val="5"/>
                <c:pt idx="0" formatCode="General">
                  <c:v>2.94</c:v>
                </c:pt>
                <c:pt idx="1">
                  <c:v>3.93</c:v>
                </c:pt>
                <c:pt idx="2" formatCode="General">
                  <c:v>3.06</c:v>
                </c:pt>
                <c:pt idx="3" formatCode="General">
                  <c:v>4.3499999999999996</c:v>
                </c:pt>
                <c:pt idx="4" formatCode="General">
                  <c:v>3.61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88-4559-8AF5-BBEFAD6B885B}"/>
            </c:ext>
          </c:extLst>
        </c:ser>
        <c:ser>
          <c:idx val="1"/>
          <c:order val="1"/>
          <c:tx>
            <c:strRef>
              <c:f>Foglio1!$D$29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Foglio1!$B$30:$B$34</c:f>
              <c:strCache>
                <c:ptCount val="5"/>
                <c:pt idx="0">
                  <c:v>GE</c:v>
                </c:pt>
                <c:pt idx="1">
                  <c:v>IM</c:v>
                </c:pt>
                <c:pt idx="2">
                  <c:v>SP</c:v>
                </c:pt>
                <c:pt idx="3">
                  <c:v>SV</c:v>
                </c:pt>
                <c:pt idx="4">
                  <c:v>LIGURIA</c:v>
                </c:pt>
              </c:strCache>
            </c:strRef>
          </c:cat>
          <c:val>
            <c:numRef>
              <c:f>Foglio1!$D$30:$D$34</c:f>
              <c:numCache>
                <c:formatCode>General</c:formatCode>
                <c:ptCount val="5"/>
                <c:pt idx="0">
                  <c:v>2.75</c:v>
                </c:pt>
                <c:pt idx="1">
                  <c:v>3.98</c:v>
                </c:pt>
                <c:pt idx="2">
                  <c:v>3.13</c:v>
                </c:pt>
                <c:pt idx="3">
                  <c:v>4.32</c:v>
                </c:pt>
                <c:pt idx="4">
                  <c:v>3.52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88-4559-8AF5-BBEFAD6B88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97393215"/>
        <c:axId val="1997117183"/>
      </c:barChart>
      <c:catAx>
        <c:axId val="1797393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97117183"/>
        <c:crosses val="autoZero"/>
        <c:auto val="1"/>
        <c:lblAlgn val="ctr"/>
        <c:lblOffset val="100"/>
        <c:noMultiLvlLbl val="0"/>
      </c:catAx>
      <c:valAx>
        <c:axId val="1997117183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97393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714725314508101"/>
          <c:y val="0.91335182534001436"/>
          <c:w val="0.20317675807765409"/>
          <c:h val="6.3920901932712951E-2"/>
        </c:manualLayout>
      </c:layout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it-IT" sz="1800" b="1">
                <a:solidFill>
                  <a:srgbClr val="002060"/>
                </a:solidFill>
              </a:rPr>
              <a:t>variazioni % gen&gt;ago 2021&gt;2020</a:t>
            </a:r>
          </a:p>
        </c:rich>
      </c:tx>
      <c:layout>
        <c:manualLayout>
          <c:xMode val="edge"/>
          <c:yMode val="edge"/>
          <c:x val="8.0588744341739904E-2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5.0696137602089082E-2"/>
          <c:y val="1.6030701361282439E-2"/>
          <c:w val="0.94507374395459454"/>
          <c:h val="0.8063011882781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Foglio1!$C$6</c:f>
              <c:strCache>
                <c:ptCount val="1"/>
                <c:pt idx="0">
                  <c:v>ARR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Foglio1!$A$7:$B$16</c:f>
              <c:multiLvlStrCache>
                <c:ptCount val="10"/>
                <c:lvl>
                  <c:pt idx="0">
                    <c:v>ITA</c:v>
                  </c:pt>
                  <c:pt idx="1">
                    <c:v>STR</c:v>
                  </c:pt>
                  <c:pt idx="2">
                    <c:v>ITA</c:v>
                  </c:pt>
                  <c:pt idx="3">
                    <c:v>STR</c:v>
                  </c:pt>
                  <c:pt idx="4">
                    <c:v>ITA</c:v>
                  </c:pt>
                  <c:pt idx="5">
                    <c:v>STR</c:v>
                  </c:pt>
                  <c:pt idx="6">
                    <c:v>ITA</c:v>
                  </c:pt>
                  <c:pt idx="7">
                    <c:v>STR</c:v>
                  </c:pt>
                  <c:pt idx="8">
                    <c:v>ITA</c:v>
                  </c:pt>
                  <c:pt idx="9">
                    <c:v>STR</c:v>
                  </c:pt>
                </c:lvl>
                <c:lvl>
                  <c:pt idx="0">
                    <c:v>GE</c:v>
                  </c:pt>
                  <c:pt idx="2">
                    <c:v>IM</c:v>
                  </c:pt>
                  <c:pt idx="4">
                    <c:v>SP</c:v>
                  </c:pt>
                  <c:pt idx="6">
                    <c:v>SV</c:v>
                  </c:pt>
                  <c:pt idx="8">
                    <c:v>LIGURIA</c:v>
                  </c:pt>
                </c:lvl>
              </c:multiLvlStrCache>
            </c:multiLvlStrRef>
          </c:cat>
          <c:val>
            <c:numRef>
              <c:f>Foglio1!$C$7:$C$16</c:f>
              <c:numCache>
                <c:formatCode>General</c:formatCode>
                <c:ptCount val="10"/>
                <c:pt idx="0">
                  <c:v>33.6</c:v>
                </c:pt>
                <c:pt idx="1">
                  <c:v>71.7</c:v>
                </c:pt>
                <c:pt idx="2">
                  <c:v>12.4</c:v>
                </c:pt>
                <c:pt idx="3">
                  <c:v>28.8</c:v>
                </c:pt>
                <c:pt idx="4">
                  <c:v>25.3</c:v>
                </c:pt>
                <c:pt idx="5">
                  <c:v>74.7</c:v>
                </c:pt>
                <c:pt idx="6">
                  <c:v>22.3</c:v>
                </c:pt>
                <c:pt idx="7">
                  <c:v>50.5</c:v>
                </c:pt>
                <c:pt idx="8">
                  <c:v>24.2</c:v>
                </c:pt>
                <c:pt idx="9">
                  <c:v>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C7-4FF3-AED9-A039313FB1C1}"/>
            </c:ext>
          </c:extLst>
        </c:ser>
        <c:ser>
          <c:idx val="1"/>
          <c:order val="1"/>
          <c:tx>
            <c:strRef>
              <c:f>Foglio1!$D$6</c:f>
              <c:strCache>
                <c:ptCount val="1"/>
                <c:pt idx="0">
                  <c:v>PRES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Foglio1!$A$7:$B$16</c:f>
              <c:multiLvlStrCache>
                <c:ptCount val="10"/>
                <c:lvl>
                  <c:pt idx="0">
                    <c:v>ITA</c:v>
                  </c:pt>
                  <c:pt idx="1">
                    <c:v>STR</c:v>
                  </c:pt>
                  <c:pt idx="2">
                    <c:v>ITA</c:v>
                  </c:pt>
                  <c:pt idx="3">
                    <c:v>STR</c:v>
                  </c:pt>
                  <c:pt idx="4">
                    <c:v>ITA</c:v>
                  </c:pt>
                  <c:pt idx="5">
                    <c:v>STR</c:v>
                  </c:pt>
                  <c:pt idx="6">
                    <c:v>ITA</c:v>
                  </c:pt>
                  <c:pt idx="7">
                    <c:v>STR</c:v>
                  </c:pt>
                  <c:pt idx="8">
                    <c:v>ITA</c:v>
                  </c:pt>
                  <c:pt idx="9">
                    <c:v>STR</c:v>
                  </c:pt>
                </c:lvl>
                <c:lvl>
                  <c:pt idx="0">
                    <c:v>GE</c:v>
                  </c:pt>
                  <c:pt idx="2">
                    <c:v>IM</c:v>
                  </c:pt>
                  <c:pt idx="4">
                    <c:v>SP</c:v>
                  </c:pt>
                  <c:pt idx="6">
                    <c:v>SV</c:v>
                  </c:pt>
                  <c:pt idx="8">
                    <c:v>LIGURIA</c:v>
                  </c:pt>
                </c:lvl>
              </c:multiLvlStrCache>
            </c:multiLvlStrRef>
          </c:cat>
          <c:val>
            <c:numRef>
              <c:f>Foglio1!$D$7:$D$16</c:f>
              <c:numCache>
                <c:formatCode>General</c:formatCode>
                <c:ptCount val="10"/>
                <c:pt idx="0">
                  <c:v>23.4</c:v>
                </c:pt>
                <c:pt idx="1">
                  <c:v>71.2</c:v>
                </c:pt>
                <c:pt idx="2" formatCode="0.0">
                  <c:v>8</c:v>
                </c:pt>
                <c:pt idx="3">
                  <c:v>53.8</c:v>
                </c:pt>
                <c:pt idx="4">
                  <c:v>25.1</c:v>
                </c:pt>
                <c:pt idx="5">
                  <c:v>89.3</c:v>
                </c:pt>
                <c:pt idx="6">
                  <c:v>18.3</c:v>
                </c:pt>
                <c:pt idx="7">
                  <c:v>75.099999999999994</c:v>
                </c:pt>
                <c:pt idx="8">
                  <c:v>18.2</c:v>
                </c:pt>
                <c:pt idx="9">
                  <c:v>71.900000000000006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C7-4FF3-AED9-A039313FB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3429808"/>
        <c:axId val="988178784"/>
      </c:barChart>
      <c:catAx>
        <c:axId val="79342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88178784"/>
        <c:crosses val="autoZero"/>
        <c:auto val="1"/>
        <c:lblAlgn val="ctr"/>
        <c:lblOffset val="100"/>
        <c:noMultiLvlLbl val="0"/>
      </c:catAx>
      <c:valAx>
        <c:axId val="9881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93429808"/>
        <c:crosses val="autoZero"/>
        <c:crossBetween val="between"/>
      </c:valAx>
      <c:spPr>
        <a:solidFill>
          <a:srgbClr val="FFFF00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811559881156986"/>
          <c:y val="1.7998734645042865E-2"/>
          <c:w val="0.2294670774848796"/>
          <c:h val="6.7124574821942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/>
              <a:t>movimento turistico per provenienza (Liguria, Gennaio&gt;agosto 2021)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18657407407407409"/>
          <c:w val="0.93888888888888888"/>
          <c:h val="0.60012321376494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Foglio1!$O$50</c:f>
              <c:strCache>
                <c:ptCount val="1"/>
                <c:pt idx="0">
                  <c:v>ARR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Foglio1!$N$51:$N$52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Foglio1!$O$51:$O$52</c:f>
              <c:numCache>
                <c:formatCode>General</c:formatCode>
                <c:ptCount val="2"/>
                <c:pt idx="0">
                  <c:v>1596300</c:v>
                </c:pt>
                <c:pt idx="1">
                  <c:v>762769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A-4A7B-AEE1-85A0997BF13B}"/>
            </c:ext>
          </c:extLst>
        </c:ser>
        <c:ser>
          <c:idx val="1"/>
          <c:order val="1"/>
          <c:tx>
            <c:strRef>
              <c:f>Foglio1!$P$50</c:f>
              <c:strCache>
                <c:ptCount val="1"/>
                <c:pt idx="0">
                  <c:v>PRES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Foglio1!$N$51:$N$52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Foglio1!$P$51:$P$52</c:f>
              <c:numCache>
                <c:formatCode>General</c:formatCode>
                <c:ptCount val="2"/>
                <c:pt idx="0">
                  <c:v>5892517</c:v>
                </c:pt>
                <c:pt idx="1">
                  <c:v>2408052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8A-4A7B-AEE1-85A0997BF13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00791968"/>
        <c:axId val="1594680688"/>
      </c:barChart>
      <c:catAx>
        <c:axId val="160079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94680688"/>
        <c:crosses val="autoZero"/>
        <c:auto val="1"/>
        <c:lblAlgn val="ctr"/>
        <c:lblOffset val="100"/>
        <c:noMultiLvlLbl val="0"/>
      </c:catAx>
      <c:valAx>
        <c:axId val="15946806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0079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/>
              <a:t>andamento turistico per struttura ricettiva gen&lt;ago 2021                                      </a:t>
            </a: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9.3137971155667396E-2"/>
          <c:w val="0.93888888888888888"/>
          <c:h val="0.777524149687474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Foglio1!$C$38</c:f>
              <c:strCache>
                <c:ptCount val="1"/>
                <c:pt idx="0">
                  <c:v>ARR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Foglio1!$B$39:$B$40</c:f>
              <c:strCache>
                <c:ptCount val="2"/>
                <c:pt idx="0">
                  <c:v>alberg.</c:v>
                </c:pt>
                <c:pt idx="1">
                  <c:v>extra-alb.</c:v>
                </c:pt>
              </c:strCache>
            </c:strRef>
          </c:cat>
          <c:val>
            <c:numRef>
              <c:f>Foglio1!$C$39:$C$40</c:f>
              <c:numCache>
                <c:formatCode>General</c:formatCode>
                <c:ptCount val="2"/>
                <c:pt idx="0">
                  <c:v>1563087</c:v>
                </c:pt>
                <c:pt idx="1">
                  <c:v>795982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4D-477C-87C9-070E2793500A}"/>
            </c:ext>
          </c:extLst>
        </c:ser>
        <c:ser>
          <c:idx val="1"/>
          <c:order val="1"/>
          <c:tx>
            <c:strRef>
              <c:f>Foglio1!$D$38</c:f>
              <c:strCache>
                <c:ptCount val="1"/>
                <c:pt idx="0">
                  <c:v>PRES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Foglio1!$B$39:$B$40</c:f>
              <c:strCache>
                <c:ptCount val="2"/>
                <c:pt idx="0">
                  <c:v>alberg.</c:v>
                </c:pt>
                <c:pt idx="1">
                  <c:v>extra-alb.</c:v>
                </c:pt>
              </c:strCache>
            </c:strRef>
          </c:cat>
          <c:val>
            <c:numRef>
              <c:f>Foglio1!$D$39:$D$40</c:f>
              <c:numCache>
                <c:formatCode>General</c:formatCode>
                <c:ptCount val="2"/>
                <c:pt idx="0">
                  <c:v>4780535</c:v>
                </c:pt>
                <c:pt idx="1">
                  <c:v>3520034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4D-477C-87C9-070E2793500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19689216"/>
        <c:axId val="1519645248"/>
      </c:barChart>
      <c:catAx>
        <c:axId val="151968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19645248"/>
        <c:crosses val="autoZero"/>
        <c:auto val="1"/>
        <c:lblAlgn val="ctr"/>
        <c:lblOffset val="100"/>
        <c:noMultiLvlLbl val="0"/>
      </c:catAx>
      <c:valAx>
        <c:axId val="15196452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1968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14370987560083"/>
          <c:y val="8.6339800308466594E-2"/>
          <c:w val="0.20863778800503122"/>
          <c:h val="0.1095364883513272"/>
        </c:manualLayout>
      </c:layout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presenze</a:t>
            </a:r>
            <a:r>
              <a:rPr lang="en-US" sz="1400" b="1" i="0" baseline="0">
                <a:effectLst/>
              </a:rPr>
              <a:t> turistiche province liguri (Gen&gt;ago 2021)</a:t>
            </a:r>
            <a:endParaRPr lang="it-IT" sz="1400">
              <a:effectLst/>
            </a:endParaRPr>
          </a:p>
        </c:rich>
      </c:tx>
      <c:overlay val="0"/>
      <c:spPr>
        <a:solidFill>
          <a:srgbClr val="FFFF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1" i="0" u="none" strike="noStrike" kern="1200" baseline="0">
              <a:solidFill>
                <a:sysClr val="windowText" lastClr="000000">
                  <a:lumMod val="75000"/>
                  <a:lumOff val="25000"/>
                </a:sys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8016291541538956"/>
          <c:y val="0.11452569169960476"/>
          <c:w val="0.53524456231961826"/>
          <c:h val="0.80709802579025447"/>
        </c:manualLayout>
      </c:layout>
      <c:doughnutChart>
        <c:varyColors val="1"/>
        <c:ser>
          <c:idx val="0"/>
          <c:order val="0"/>
          <c:tx>
            <c:strRef>
              <c:f>Foglio1!$C$49</c:f>
              <c:strCache>
                <c:ptCount val="1"/>
                <c:pt idx="0">
                  <c:v>presenze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82550" h="44450" prst="angle"/>
              <a:bevelB w="82550" h="44450" prst="angle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82550" h="44450" prst="angle"/>
                <a:bevelB w="82550" h="4445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425-4397-885E-A605DAC71C7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82550" h="44450" prst="angle"/>
                <a:bevelB w="82550" h="4445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425-4397-885E-A605DAC71C7F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82550" h="44450" prst="angle"/>
                <a:bevelB w="82550" h="4445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425-4397-885E-A605DAC71C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82550" h="44450" prst="angle"/>
                <a:bevelB w="82550" h="4445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425-4397-885E-A605DAC71C7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Foglio1!$B$50:$B$53</c:f>
              <c:strCache>
                <c:ptCount val="4"/>
                <c:pt idx="0">
                  <c:v>GE</c:v>
                </c:pt>
                <c:pt idx="1">
                  <c:v>IM</c:v>
                </c:pt>
                <c:pt idx="2">
                  <c:v>SP</c:v>
                </c:pt>
                <c:pt idx="3">
                  <c:v>SV</c:v>
                </c:pt>
              </c:strCache>
            </c:strRef>
          </c:cat>
          <c:val>
            <c:numRef>
              <c:f>Foglio1!$C$50:$C$53</c:f>
              <c:numCache>
                <c:formatCode>General</c:formatCode>
                <c:ptCount val="4"/>
                <c:pt idx="0">
                  <c:v>1567804</c:v>
                </c:pt>
                <c:pt idx="1">
                  <c:v>1635372</c:v>
                </c:pt>
                <c:pt idx="2">
                  <c:v>1402570</c:v>
                </c:pt>
                <c:pt idx="3">
                  <c:v>3119896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25-4397-885E-A605DAC71C7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325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arrivi turistici province</a:t>
            </a:r>
            <a:r>
              <a:rPr lang="en-US" baseline="0"/>
              <a:t> liguri (Gen&gt;ago 2021)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3201927288655277"/>
          <c:y val="0.11064895684967706"/>
          <c:w val="0.62366774619664012"/>
          <c:h val="0.80991664651133632"/>
        </c:manualLayout>
      </c:layout>
      <c:doughnutChart>
        <c:varyColors val="1"/>
        <c:ser>
          <c:idx val="0"/>
          <c:order val="0"/>
          <c:tx>
            <c:strRef>
              <c:f>Foglio1!$C$42</c:f>
              <c:strCache>
                <c:ptCount val="1"/>
                <c:pt idx="0">
                  <c:v>arrivi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 w="88900" h="88900"/>
            </a:sp3d>
          </c:spPr>
          <c:dPt>
            <c:idx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>
              <c:ext xmlns:c16="http://schemas.microsoft.com/office/drawing/2014/chart" uri="{C3380CC4-5D6E-409C-BE32-E72D297353CC}">
                <c16:uniqueId val="{00000001-7FF4-4D33-8568-719C01A111E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>
              <c:ext xmlns:c16="http://schemas.microsoft.com/office/drawing/2014/chart" uri="{C3380CC4-5D6E-409C-BE32-E72D297353CC}">
                <c16:uniqueId val="{00000003-7FF4-4D33-8568-719C01A111EF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>
              <c:ext xmlns:c16="http://schemas.microsoft.com/office/drawing/2014/chart" uri="{C3380CC4-5D6E-409C-BE32-E72D297353CC}">
                <c16:uniqueId val="{00000005-7FF4-4D33-8568-719C01A111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88900" h="88900"/>
              </a:sp3d>
            </c:spPr>
            <c:extLst>
              <c:ext xmlns:c16="http://schemas.microsoft.com/office/drawing/2014/chart" uri="{C3380CC4-5D6E-409C-BE32-E72D297353CC}">
                <c16:uniqueId val="{00000007-7FF4-4D33-8568-719C01A111E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Foglio1!$B$43:$B$46</c:f>
              <c:strCache>
                <c:ptCount val="4"/>
                <c:pt idx="0">
                  <c:v>GE</c:v>
                </c:pt>
                <c:pt idx="1">
                  <c:v>IM</c:v>
                </c:pt>
                <c:pt idx="2">
                  <c:v>SP</c:v>
                </c:pt>
                <c:pt idx="3">
                  <c:v>SV</c:v>
                </c:pt>
              </c:strCache>
            </c:strRef>
          </c:cat>
          <c:val>
            <c:numRef>
              <c:f>Foglio1!$C$43:$C$46</c:f>
              <c:numCache>
                <c:formatCode>General</c:formatCode>
                <c:ptCount val="4"/>
                <c:pt idx="0">
                  <c:v>778087</c:v>
                </c:pt>
                <c:pt idx="1">
                  <c:v>410497</c:v>
                </c:pt>
                <c:pt idx="2">
                  <c:v>447692</c:v>
                </c:pt>
                <c:pt idx="3">
                  <c:v>722793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F4-4D33-8568-719C01A111E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729718638590376"/>
          <c:y val="0.27172139958614389"/>
          <c:w val="0.17184505031333625"/>
          <c:h val="0.368317612175611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FFB602-B225-4FF9-8D73-47E0D9CDE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6BA142-8592-4E88-BBAD-5AD0ADDE1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1F12C6-C48C-44B8-ABD4-618C0393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1A1861-CD93-42AB-8A70-34C3C3BA6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081962-B63E-44E4-89E8-D2BC76B9C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01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01A7B6-72CB-4170-B6F2-615CCCB2E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7F5F2F1-788B-4EFA-9120-1C4E808EE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524BF9-986A-446D-9B2E-8A757A8E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290863-6BB5-4274-882C-B5DBAD5F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7B0EF3-C282-41E0-97B4-482437C8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25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0F1B91E-05D3-49FF-810E-1F1656B66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DBB7D2-F259-49FE-95BB-8519B7E45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4DA959-74C6-42D3-ADB9-695B3A00C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13D610-A5BD-4D7D-B5B5-6A44A194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0E096B-3178-4471-904F-466E3FDF3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310ADB-16EC-457A-886E-F428080A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F1E7DB-8305-4B13-87E7-5EB9616BD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7D5BE4-EBF7-49F1-8864-4D902B3F3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EE176F-4418-4228-BDF3-775BF0F8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C3DD1A-11FD-40DC-9868-8333CAB4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32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A17173-8B83-46B6-822D-C8C7C99C8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31CABA1-46A3-4DA6-ABF2-B593FB111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3C9337-5BE4-4565-8136-97D82C4F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870DFD-AAB7-42FD-B4F8-980BB23CD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308D49-085B-4471-9FFF-C8E9879A7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71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B52E71-3282-41C5-B546-7B98DBAFB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4E5C22-E93E-40A6-8DBD-098DB630AE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64BB48-4AA4-43E4-9EFE-BAD6D5FF1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D01756-0103-4D15-9908-A4304DD85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762DC5-FB8E-42C2-A266-CB7ED978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989400-CDA9-4F35-99CC-BFB043E68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81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C5B800-5362-4B34-B80F-0B4D0542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E93276-B7D2-40D7-9B22-7BB50BA39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52CD8C5-FFF9-4297-803C-A7D2828EB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2AC2A7A-6EEC-4451-9AC7-E997035D9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4748FBD-687C-46F6-B6CA-8ACBD2E5E0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988C8C6-A765-4E76-8657-3076A9AD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22B55A1-D155-4205-B3B8-8A56E555A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672FFF-5216-44C8-BD29-D7AC43547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47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B51E11-F6B7-4138-B639-9126BE07B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D194B5A-73D9-4DE8-BDBB-0F99AE93F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F984B7F-D125-4B35-BC62-09B77715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7DAF9A-6A72-4970-9A5A-9149DDD6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276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4602CAD-07C9-48D1-9049-70F9451D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73F2446-4D3F-4AD9-B777-6AC2B6C21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8766B13-C0BE-4E5B-81EA-5EA9FDC7C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33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7B873-03BD-4413-B8F3-45959D0B6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D21091-9767-4F66-9B8D-D199E9AFA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E3D63E-46A2-4086-AEB8-30FA744D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AAE1C3-B224-4A6D-8269-24C9A6BA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DD4FDF-F68E-463C-AF37-C6663CCCB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F749A9-E59A-4302-B53B-286A644C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86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68A85A-7A59-4AF4-9ED4-38BA82E95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E2B3558-EEB5-4F3C-BBFE-7CFF134D7F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5D36A77-3B9B-4C0B-91F9-4B1391FB9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6EE6F3-D871-4B85-AE80-9E97C44D4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BCC2A5-957D-46A3-B63C-2C1E353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36DDD3-E2F8-4919-B47C-BC12209B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00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2C4BBDF-ED4A-415F-9F92-B469CECB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5E59D9-EEB4-4B7E-A7F0-EB648AF0C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858786-2910-478A-AF93-15D9A7BC7E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BF6D-F04E-4A66-B49F-C414100068C5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798A38-4805-46DA-9C05-2C000D14C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8CC2FC-295F-4F7B-B99E-B20FDB15B3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5200-E23E-45DF-B607-B803E53171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7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17651E-EC8C-4928-B6D4-D153BFC18B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Andamento turistico in Liguria e province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7110D9-B814-4213-B6E3-9589E814FB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Gennaio&gt;Agosto 2019, 2020 e 2021</a:t>
            </a:r>
          </a:p>
          <a:p>
            <a:r>
              <a:rPr lang="it-IT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Fonte: Osservatorio turistico regionale</a:t>
            </a:r>
          </a:p>
          <a:p>
            <a:r>
              <a:rPr lang="it-IT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Elaborazioni e grafica a cura di</a:t>
            </a:r>
          </a:p>
          <a:p>
            <a:r>
              <a:rPr lang="it-IT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Marco De Silva</a:t>
            </a:r>
            <a:r>
              <a:rPr lang="it-IT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, Responsabile Ufficio Economico </a:t>
            </a:r>
            <a:r>
              <a:rPr lang="it-IT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CGIL Liguria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7DCD8A8-BE61-4351-860D-A314C0341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77419" cy="124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65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9BD41C-875D-463B-9BC0-C0E50A27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sinossi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4C2D2F-D643-45B0-A951-5B6869C7A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 dati del cumulato gennaio&gt;agosto 2021 in Liguria, sono stati di 2.359.069 i turisti arrivati (+591.688 sul 2020 pari al +33,5%) per 8.300.569  pernottamenti (+1.915.940 pari al +30%).</a:t>
            </a:r>
          </a:p>
          <a:p>
            <a:r>
              <a:rPr lang="it-IT" dirty="0"/>
              <a:t>La media regionale, vede due province sopra il dato medio e due sotto</a:t>
            </a:r>
          </a:p>
          <a:p>
            <a:r>
              <a:rPr lang="it-IT" dirty="0"/>
              <a:t>La Spezia segna un +45,4% negli arrivi e +42,2% nelle presenze (le percentuali migliori tra tutte le province), seguita da Genova con, rispettivamente, +30 e +33,5%</a:t>
            </a:r>
          </a:p>
          <a:p>
            <a:r>
              <a:rPr lang="it-IT" dirty="0"/>
              <a:t>rimangono sotto la media regionale sia Savona (+25,8% negli arrivi e +26,8% nelle presenze), sia Imperia che riscontra nei primi otto mesi del 2021 le performance di crescita più contenute con +19,2% negli arrivi e +17,7% nelle presenze.</a:t>
            </a:r>
          </a:p>
          <a:p>
            <a:r>
              <a:rPr lang="it-IT" dirty="0"/>
              <a:t>Rispetto a due anni fa, il 2019, senza interferenze da pandemia la distanza è ancora significativa; -34,4% di turisti arrivati e -28,2% di presenze.</a:t>
            </a:r>
          </a:p>
          <a:p>
            <a:r>
              <a:rPr lang="it-IT" dirty="0"/>
              <a:t>Ad agosto 2021 in calo gli arrivi (ma non le presenze) dei turisti italiani; tra gli stranieri mancano solo i britannici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5FF9A2B-B25C-4C8C-A3AF-A0FDA7EB8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77419" cy="124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7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D90B251-3F3D-4453-8B09-6F975A2F4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it-IT" sz="1400" dirty="0">
                <a:solidFill>
                  <a:srgbClr val="000000"/>
                </a:solidFill>
                <a:latin typeface="Bahnschrift SemiBold" panose="020B0502040204020203" pitchFamily="34" charset="0"/>
              </a:rPr>
            </a:br>
            <a:endParaRPr lang="it-IT" sz="1400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B3648BA3-DADB-4E58-BA81-E4586BEFA94D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EE90F78D-7487-4900-B70B-68A53C8C9B1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AutoShape 4">
            <a:extLst>
              <a:ext uri="{FF2B5EF4-FFF2-40B4-BE49-F238E27FC236}">
                <a16:creationId xmlns:a16="http://schemas.microsoft.com/office/drawing/2014/main" id="{B5CD7522-7A42-4A4E-9B67-B0263ED01A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82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EF0123B3-3CEE-48D0-9B98-92FAC5F1B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632" y="252895"/>
            <a:ext cx="1056216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Il confronto con l’anno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pre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-pandemico, il 2019, è però sempre negativo: infatti se confrontiamo il gennaio&gt;agosto 2021 con lo stesso periodo del 2019, mancano all’appello 1.236.011 arrivi per 3.255.782 presenze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(in percentuale parliamo del 34,4% in meno per gli arrivi e -28,2% per le presenze).</a:t>
            </a:r>
            <a:b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</a:b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A livello provinciale le distanze maggiori sul 2019 le troviamo ad 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Imperia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 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(-40,3% negli arrivi) e 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Genova 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(-46% nelle presenze) mentre quelle più contenute sono a 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Savona 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 SemiBold" panose="020B0502040204020203" pitchFamily="34" charset="0"/>
                <a:cs typeface="Calibri" panose="020F0502020204030204" pitchFamily="34" charset="0"/>
              </a:rPr>
              <a:t>( -28,4% arrivi e -27,2% presenze).</a:t>
            </a: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AutoShape 6">
            <a:extLst>
              <a:ext uri="{FF2B5EF4-FFF2-40B4-BE49-F238E27FC236}">
                <a16:creationId xmlns:a16="http://schemas.microsoft.com/office/drawing/2014/main" id="{3C24D7E0-AE04-4D2B-984E-6810EA31FF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755" y="447927"/>
            <a:ext cx="816611" cy="40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B89FA73A-E78B-4782-B993-5A27666C15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328"/>
            <a:ext cx="972440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49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524F8C-7239-418C-BAF3-A7AC1C3A6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434" y="130629"/>
            <a:ext cx="10709366" cy="1560059"/>
          </a:xfrm>
        </p:spPr>
        <p:txBody>
          <a:bodyPr>
            <a:noAutofit/>
          </a:bodyPr>
          <a:lstStyle/>
          <a:p>
            <a:pPr algn="ctr"/>
            <a:r>
              <a:rPr lang="it-IT" sz="16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Il dato complessivo di arrivi e presenze turistiche tra gennaio e agosto 2021 nella nostra regione è positivo rispetto all’anno precedente (+33,5% arrivi e +30% presenze turistiche in totale in Liguria), anche se la percentuale si è ridotta rispetto al mese precedente (erano +47,3% per gli arrivi e +40,4% per le presenze nel cumulato di gennaio&gt;luglio 2021); </a:t>
            </a:r>
            <a:r>
              <a:rPr lang="it-IT" sz="1600" dirty="0">
                <a:latin typeface="Bahnschrift Condensed" panose="020B0502040204020203" pitchFamily="34" charset="0"/>
              </a:rPr>
              <a:t>Il recupero graduale degli arrivi turistici comporta una riduzione della permanenza media nella nostra regione che scende a poco più di 3,5 giorni per turista arrivato; in controtendenza sono Imperia che sfiora i 4 giorni e La Spezia che sale a 3,13 giorni medi di permanenza per turista, mentre scende a 2,75 per Genova. Savona con 4,32 giorni di permanenza per turista si conferma la provincia dove la permanenza media è più elevata (pur in lievissimo calo sull'anno precedente).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11C1DC2B-6337-4FD7-AD30-0176361DE7E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E42F6463-9690-4B81-B8C5-7BA6569962B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479DD8A7-A515-44E5-B0BB-48D78EB210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328"/>
            <a:ext cx="972440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77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DF4A62E8-8F27-4177-9B18-1BA0178C8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000" dirty="0">
                <a:latin typeface="Bahnschrift Condensed" panose="020B0502040204020203" pitchFamily="34" charset="0"/>
              </a:rPr>
              <a:t>Segno positivo generalizzato in tutte le province sia per i turisti italiani sia per quelli stranieri; gli aumenti maggiori negli arrivi a Genova per i turisti italiani (+33,6%) e La Spezia per quelli stranieri (+74,7%), quelli più contenuti ad Imperia (+12,4% gli italiani e +28,8% gli stranieri).</a:t>
            </a:r>
            <a:br>
              <a:rPr lang="it-IT" sz="2000" dirty="0">
                <a:latin typeface="Bahnschrift Condensed" panose="020B0502040204020203" pitchFamily="34" charset="0"/>
              </a:rPr>
            </a:br>
            <a:r>
              <a:rPr lang="it-IT" sz="2000" dirty="0">
                <a:latin typeface="Bahnschrift Condensed" panose="020B0502040204020203" pitchFamily="34" charset="0"/>
              </a:rPr>
              <a:t>Nelle presenze si conferma La Spezia con +25,1% per gli italiani e +89,3% per le presenze straniere; gli aumenti più bassi ad Imperia con +8% per gli italiani e +53,8% per gli stranieri.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4299DAB7-2E55-4CAA-89F3-F5CD0558B3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9211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998468AC-B40A-490C-BACD-9F281DF8EA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328"/>
            <a:ext cx="972440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2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85EA36-A77B-4B39-A27E-3F003217B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395" y="60961"/>
            <a:ext cx="10763794" cy="1629728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it-IT" altLang="it-IT" sz="1400" b="1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Gli arrivi dei turisti italiani</a:t>
            </a:r>
            <a:r>
              <a:rPr lang="it-IT" altLang="it-IT" sz="1400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 rappresentano il 67,7% del totale e sono in aumento del 24,2% sul gennaio&gt;agosto 2020, mentre quelli dei turisti stranieri rappresentano il 32,3% del totale ma crescono più del doppio degli italiani (+58,2%).</a:t>
            </a:r>
            <a:b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" panose="020B0502040204020203" pitchFamily="34" charset="0"/>
              </a:rPr>
            </a:br>
            <a:r>
              <a:rPr lang="it-IT" altLang="it-IT" sz="1400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Le </a:t>
            </a:r>
            <a:r>
              <a:rPr lang="it-IT" altLang="it-IT" sz="1400" b="1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presenze dei turisti italiani</a:t>
            </a:r>
            <a:r>
              <a:rPr lang="it-IT" altLang="it-IT" sz="1400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 sono il 71% del totale e segnano +18,2% sul 2020, mentre le presenze dei turisti stranieri (il 29% del totale) aumentano del 71,9% sul gennaio&gt;agosto 2020.</a:t>
            </a:r>
            <a:b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" panose="020B0502040204020203" pitchFamily="34" charset="0"/>
              </a:rPr>
            </a:br>
            <a:r>
              <a:rPr lang="it-IT" altLang="it-IT" sz="1400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Gli </a:t>
            </a:r>
            <a:r>
              <a:rPr lang="it-IT" altLang="it-IT" sz="1400" b="1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arrivi nelle strutture alberghiere</a:t>
            </a:r>
            <a:r>
              <a:rPr lang="it-IT" altLang="it-IT" sz="1400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 sono il 67,7% del totale ed aumentano del 29,8% sul 2020, mentre quelli nelle strutture extra-alberghiere (il 32,3% del totale) crescono del 41,4%.</a:t>
            </a:r>
            <a:b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" panose="020B0502040204020203" pitchFamily="34" charset="0"/>
              </a:rPr>
            </a:br>
            <a:r>
              <a:rPr lang="it-IT" altLang="it-IT" sz="1400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Le </a:t>
            </a:r>
            <a:r>
              <a:rPr lang="it-IT" altLang="it-IT" sz="1400" b="1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presenze nelle strutture alberghiere</a:t>
            </a:r>
            <a:r>
              <a:rPr lang="it-IT" altLang="it-IT" sz="1400" dirty="0">
                <a:solidFill>
                  <a:srgbClr val="0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 rappresentano il 57,6% del totale e crescono del 28,7% sull’anno precedente, mentre quelle nell’extra-alberghiero (il 42,4% del totale) segnano +31,9%.</a:t>
            </a:r>
            <a:endParaRPr lang="it-IT" sz="1400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21710126-ED77-4459-9E99-988788CABE8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4662055"/>
              </p:ext>
            </p:extLst>
          </p:nvPr>
        </p:nvGraphicFramePr>
        <p:xfrm>
          <a:off x="705395" y="1825625"/>
          <a:ext cx="531440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C6969936-6248-4C0D-B797-41DC765C49C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270349"/>
              </p:ext>
            </p:extLst>
          </p:nvPr>
        </p:nvGraphicFramePr>
        <p:xfrm>
          <a:off x="6172200" y="1825625"/>
          <a:ext cx="531440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076CFA97-C1A6-421A-9408-DDB1B064A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0995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kumimoji="0" lang="it-IT" altLang="it-IT" sz="1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512F7144-6295-444E-A1FC-1EAE410FAA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3825" y="-4175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1413FE48-3496-4B87-BB60-9CCB9E929C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328"/>
            <a:ext cx="972440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89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63128-AA8D-4E46-B36F-3D8450B3D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03" y="365125"/>
            <a:ext cx="10824753" cy="1325563"/>
          </a:xfrm>
        </p:spPr>
        <p:txBody>
          <a:bodyPr>
            <a:noAutofit/>
          </a:bodyPr>
          <a:lstStyle/>
          <a:p>
            <a:pPr algn="ctr"/>
            <a:r>
              <a:rPr lang="it-IT" sz="2000" dirty="0">
                <a:latin typeface="Bahnschrift" panose="020B0502040204020203" pitchFamily="34" charset="0"/>
              </a:rPr>
              <a:t>La ripartizione in percentuale di arrivi turistici per provincia: </a:t>
            </a:r>
            <a:r>
              <a:rPr lang="it-IT" sz="2000" b="1" dirty="0">
                <a:latin typeface="Bahnschrift" panose="020B0502040204020203" pitchFamily="34" charset="0"/>
              </a:rPr>
              <a:t>Genova</a:t>
            </a:r>
            <a:r>
              <a:rPr lang="it-IT" sz="2000" dirty="0">
                <a:latin typeface="Bahnschrift" panose="020B0502040204020203" pitchFamily="34" charset="0"/>
              </a:rPr>
              <a:t> rappresenta un terzo degli arrivi seguita da </a:t>
            </a:r>
            <a:r>
              <a:rPr lang="it-IT" sz="2000" b="1" dirty="0">
                <a:latin typeface="Bahnschrift" panose="020B0502040204020203" pitchFamily="34" charset="0"/>
              </a:rPr>
              <a:t>Savona</a:t>
            </a:r>
            <a:r>
              <a:rPr lang="it-IT" sz="2000" dirty="0">
                <a:latin typeface="Bahnschrift" panose="020B0502040204020203" pitchFamily="34" charset="0"/>
              </a:rPr>
              <a:t> con il 31%, </a:t>
            </a:r>
            <a:r>
              <a:rPr lang="it-IT" sz="2000" b="1" dirty="0">
                <a:latin typeface="Bahnschrift" panose="020B0502040204020203" pitchFamily="34" charset="0"/>
              </a:rPr>
              <a:t>La Spezia</a:t>
            </a:r>
            <a:r>
              <a:rPr lang="it-IT" sz="2000" dirty="0">
                <a:latin typeface="Bahnschrift" panose="020B0502040204020203" pitchFamily="34" charset="0"/>
              </a:rPr>
              <a:t> vale il 19% ed </a:t>
            </a:r>
            <a:r>
              <a:rPr lang="it-IT" sz="2000" b="1" dirty="0">
                <a:latin typeface="Bahnschrift" panose="020B0502040204020203" pitchFamily="34" charset="0"/>
              </a:rPr>
              <a:t>Imperia</a:t>
            </a:r>
            <a:r>
              <a:rPr lang="it-IT" sz="2000" dirty="0">
                <a:latin typeface="Bahnschrift" panose="020B0502040204020203" pitchFamily="34" charset="0"/>
              </a:rPr>
              <a:t> il 17%.</a:t>
            </a:r>
            <a:br>
              <a:rPr lang="it-IT" sz="2000" dirty="0">
                <a:latin typeface="Bahnschrift" panose="020B0502040204020203" pitchFamily="34" charset="0"/>
              </a:rPr>
            </a:br>
            <a:r>
              <a:rPr lang="it-IT" sz="2000" dirty="0">
                <a:latin typeface="Bahnschrift" panose="020B0502040204020203" pitchFamily="34" charset="0"/>
              </a:rPr>
              <a:t>La ripartizione in percentuale delle presenze turistiche per provincia:</a:t>
            </a:r>
            <a:r>
              <a:rPr lang="it-IT" sz="2000" b="1" dirty="0">
                <a:latin typeface="Bahnschrift" panose="020B0502040204020203" pitchFamily="34" charset="0"/>
              </a:rPr>
              <a:t> Savona vale il 41%, seguita a venti punti percentuali di distanza da Imperia, Genova vale il 20% e La Spezia il 18%</a:t>
            </a:r>
            <a:endParaRPr lang="it-IT" sz="2000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1A79BEF1-C333-4C3D-9B52-79F2B70A59D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6DF00BE9-5FE8-400D-8C8C-FBCAAFB6D15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Immagine 6">
            <a:extLst>
              <a:ext uri="{FF2B5EF4-FFF2-40B4-BE49-F238E27FC236}">
                <a16:creationId xmlns:a16="http://schemas.microsoft.com/office/drawing/2014/main" id="{5FFCD82F-2C2C-434B-8CFC-83DE6044DA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328"/>
            <a:ext cx="972440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99AC97C6-DBAD-4E67-9813-28E2AE282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2325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it-I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Dati in migliaia delle prime tre regioni e nazioni per arrivi e presenze turistiche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CBD7A4A7-B130-47BA-AC4B-6572536041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020656"/>
              </p:ext>
            </p:extLst>
          </p:nvPr>
        </p:nvGraphicFramePr>
        <p:xfrm>
          <a:off x="5183187" y="165463"/>
          <a:ext cx="6843348" cy="6574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372">
                  <a:extLst>
                    <a:ext uri="{9D8B030D-6E8A-4147-A177-3AD203B41FA5}">
                      <a16:colId xmlns:a16="http://schemas.microsoft.com/office/drawing/2014/main" val="3452021304"/>
                    </a:ext>
                  </a:extLst>
                </a:gridCol>
                <a:gridCol w="760372">
                  <a:extLst>
                    <a:ext uri="{9D8B030D-6E8A-4147-A177-3AD203B41FA5}">
                      <a16:colId xmlns:a16="http://schemas.microsoft.com/office/drawing/2014/main" val="2505029467"/>
                    </a:ext>
                  </a:extLst>
                </a:gridCol>
                <a:gridCol w="760372">
                  <a:extLst>
                    <a:ext uri="{9D8B030D-6E8A-4147-A177-3AD203B41FA5}">
                      <a16:colId xmlns:a16="http://schemas.microsoft.com/office/drawing/2014/main" val="1335916881"/>
                    </a:ext>
                  </a:extLst>
                </a:gridCol>
                <a:gridCol w="760372">
                  <a:extLst>
                    <a:ext uri="{9D8B030D-6E8A-4147-A177-3AD203B41FA5}">
                      <a16:colId xmlns:a16="http://schemas.microsoft.com/office/drawing/2014/main" val="605441196"/>
                    </a:ext>
                  </a:extLst>
                </a:gridCol>
                <a:gridCol w="760372">
                  <a:extLst>
                    <a:ext uri="{9D8B030D-6E8A-4147-A177-3AD203B41FA5}">
                      <a16:colId xmlns:a16="http://schemas.microsoft.com/office/drawing/2014/main" val="4080527855"/>
                    </a:ext>
                  </a:extLst>
                </a:gridCol>
                <a:gridCol w="760372">
                  <a:extLst>
                    <a:ext uri="{9D8B030D-6E8A-4147-A177-3AD203B41FA5}">
                      <a16:colId xmlns:a16="http://schemas.microsoft.com/office/drawing/2014/main" val="3934664963"/>
                    </a:ext>
                  </a:extLst>
                </a:gridCol>
                <a:gridCol w="760372">
                  <a:extLst>
                    <a:ext uri="{9D8B030D-6E8A-4147-A177-3AD203B41FA5}">
                      <a16:colId xmlns:a16="http://schemas.microsoft.com/office/drawing/2014/main" val="2451345556"/>
                    </a:ext>
                  </a:extLst>
                </a:gridCol>
                <a:gridCol w="760372">
                  <a:extLst>
                    <a:ext uri="{9D8B030D-6E8A-4147-A177-3AD203B41FA5}">
                      <a16:colId xmlns:a16="http://schemas.microsoft.com/office/drawing/2014/main" val="2849270581"/>
                    </a:ext>
                  </a:extLst>
                </a:gridCol>
                <a:gridCol w="760372">
                  <a:extLst>
                    <a:ext uri="{9D8B030D-6E8A-4147-A177-3AD203B41FA5}">
                      <a16:colId xmlns:a16="http://schemas.microsoft.com/office/drawing/2014/main" val="1806741730"/>
                    </a:ext>
                  </a:extLst>
                </a:gridCol>
              </a:tblGrid>
              <a:tr h="410936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ARRIVI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PRESENZE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684028"/>
                  </a:ext>
                </a:extLst>
              </a:tr>
              <a:tr h="4109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GE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396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154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0306367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2637576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4507708"/>
                  </a:ext>
                </a:extLst>
              </a:tr>
              <a:tr h="4109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IM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543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143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1079303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352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9559841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91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6934964"/>
                  </a:ext>
                </a:extLst>
              </a:tr>
              <a:tr h="4109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SP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228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133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623520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E-R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E-R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6055491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NED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1708718"/>
                  </a:ext>
                </a:extLst>
              </a:tr>
              <a:tr h="4109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SV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272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953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3158765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217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881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158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8512301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NED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NED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64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1833078"/>
                  </a:ext>
                </a:extLst>
              </a:tr>
              <a:tr h="4109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LIGURIA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551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2107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596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5642266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488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GER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1956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374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3757786"/>
                  </a:ext>
                </a:extLst>
              </a:tr>
              <a:tr h="4109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122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516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422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6640984"/>
                  </a:ext>
                </a:extLst>
              </a:tr>
            </a:tbl>
          </a:graphicData>
        </a:graphic>
      </p:graphicFrame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5AF4414E-7485-4137-BA45-BE717B43E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439194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Lombardia</a:t>
            </a:r>
            <a:r>
              <a:rPr lang="it-IT" sz="3200" b="1" dirty="0"/>
              <a:t> e </a:t>
            </a:r>
            <a:r>
              <a:rPr lang="it-IT" sz="3200" b="1" dirty="0">
                <a:solidFill>
                  <a:srgbClr val="FF0000"/>
                </a:solidFill>
              </a:rPr>
              <a:t>Piemonte</a:t>
            </a:r>
            <a:r>
              <a:rPr lang="it-IT" sz="3200" b="1" dirty="0"/>
              <a:t> da sole rappresentano il 44% di tutti i turisti arrivati in Liguria e quasi i sue terzi di quelli italiani; da </a:t>
            </a:r>
            <a:r>
              <a:rPr lang="it-IT" sz="3200" b="1" dirty="0">
                <a:solidFill>
                  <a:srgbClr val="FF0000"/>
                </a:solidFill>
              </a:rPr>
              <a:t>Germania</a:t>
            </a:r>
            <a:r>
              <a:rPr lang="it-IT" sz="3200" b="1" dirty="0"/>
              <a:t>, </a:t>
            </a:r>
            <a:r>
              <a:rPr lang="it-IT" sz="3200" b="1" dirty="0">
                <a:solidFill>
                  <a:srgbClr val="FF0000"/>
                </a:solidFill>
              </a:rPr>
              <a:t>Francia</a:t>
            </a:r>
            <a:r>
              <a:rPr lang="it-IT" sz="3200" b="1" dirty="0"/>
              <a:t> e </a:t>
            </a:r>
            <a:r>
              <a:rPr lang="it-IT" sz="3200" b="1" dirty="0">
                <a:solidFill>
                  <a:srgbClr val="FF0000"/>
                </a:solidFill>
              </a:rPr>
              <a:t>Svizzera</a:t>
            </a:r>
            <a:r>
              <a:rPr lang="it-IT" sz="3200" b="1" dirty="0"/>
              <a:t> ne arriva il 19% del totale ed il 59% di quelli stranieri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735AD8A7-CD9B-4D4C-B271-8C151C93F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328"/>
            <a:ext cx="972440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058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04EDBA-873C-412B-A8A7-F291AD37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463732" cy="1049383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Variazioni del mese di agosto 2021 sullo stesso mese dell’anno precedente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2CB26BC8-2EFE-4B14-BDA3-7E45420B2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254011"/>
              </p:ext>
            </p:extLst>
          </p:nvPr>
        </p:nvGraphicFramePr>
        <p:xfrm>
          <a:off x="5512525" y="73024"/>
          <a:ext cx="6617925" cy="67118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5325">
                  <a:extLst>
                    <a:ext uri="{9D8B030D-6E8A-4147-A177-3AD203B41FA5}">
                      <a16:colId xmlns:a16="http://schemas.microsoft.com/office/drawing/2014/main" val="3922739185"/>
                    </a:ext>
                  </a:extLst>
                </a:gridCol>
                <a:gridCol w="735325">
                  <a:extLst>
                    <a:ext uri="{9D8B030D-6E8A-4147-A177-3AD203B41FA5}">
                      <a16:colId xmlns:a16="http://schemas.microsoft.com/office/drawing/2014/main" val="4092468531"/>
                    </a:ext>
                  </a:extLst>
                </a:gridCol>
                <a:gridCol w="735325">
                  <a:extLst>
                    <a:ext uri="{9D8B030D-6E8A-4147-A177-3AD203B41FA5}">
                      <a16:colId xmlns:a16="http://schemas.microsoft.com/office/drawing/2014/main" val="398285129"/>
                    </a:ext>
                  </a:extLst>
                </a:gridCol>
                <a:gridCol w="735325">
                  <a:extLst>
                    <a:ext uri="{9D8B030D-6E8A-4147-A177-3AD203B41FA5}">
                      <a16:colId xmlns:a16="http://schemas.microsoft.com/office/drawing/2014/main" val="700207889"/>
                    </a:ext>
                  </a:extLst>
                </a:gridCol>
                <a:gridCol w="735325">
                  <a:extLst>
                    <a:ext uri="{9D8B030D-6E8A-4147-A177-3AD203B41FA5}">
                      <a16:colId xmlns:a16="http://schemas.microsoft.com/office/drawing/2014/main" val="3915154525"/>
                    </a:ext>
                  </a:extLst>
                </a:gridCol>
                <a:gridCol w="735325">
                  <a:extLst>
                    <a:ext uri="{9D8B030D-6E8A-4147-A177-3AD203B41FA5}">
                      <a16:colId xmlns:a16="http://schemas.microsoft.com/office/drawing/2014/main" val="4062842282"/>
                    </a:ext>
                  </a:extLst>
                </a:gridCol>
                <a:gridCol w="735325">
                  <a:extLst>
                    <a:ext uri="{9D8B030D-6E8A-4147-A177-3AD203B41FA5}">
                      <a16:colId xmlns:a16="http://schemas.microsoft.com/office/drawing/2014/main" val="864193289"/>
                    </a:ext>
                  </a:extLst>
                </a:gridCol>
                <a:gridCol w="735325">
                  <a:extLst>
                    <a:ext uri="{9D8B030D-6E8A-4147-A177-3AD203B41FA5}">
                      <a16:colId xmlns:a16="http://schemas.microsoft.com/office/drawing/2014/main" val="3042793755"/>
                    </a:ext>
                  </a:extLst>
                </a:gridCol>
                <a:gridCol w="735325">
                  <a:extLst>
                    <a:ext uri="{9D8B030D-6E8A-4147-A177-3AD203B41FA5}">
                      <a16:colId xmlns:a16="http://schemas.microsoft.com/office/drawing/2014/main" val="3419461325"/>
                    </a:ext>
                  </a:extLst>
                </a:gridCol>
              </a:tblGrid>
              <a:tr h="38139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ARRIVI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PRESENZE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835549"/>
                  </a:ext>
                </a:extLst>
              </a:tr>
              <a:tr h="3813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GE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-3432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-1970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-8727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-5049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610544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-655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V AO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6941269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E-R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-416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3299307"/>
                  </a:ext>
                </a:extLst>
              </a:tr>
              <a:tr h="3813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IM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-8208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-482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-15329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-1796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4732783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-2085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-2001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9864880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577780"/>
                  </a:ext>
                </a:extLst>
              </a:tr>
              <a:tr h="3813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SP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-7692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-1858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-16839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-5010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2806037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E-R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-2613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E-R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-5118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4794155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-1839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-4080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8411889"/>
                  </a:ext>
                </a:extLst>
              </a:tr>
              <a:tr h="3813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SV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-8314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ROM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-652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-2736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-1947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4108350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-3487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-558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V AO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-343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ROM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-1585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4504815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-1183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4497273"/>
                  </a:ext>
                </a:extLst>
              </a:tr>
              <a:tr h="58253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Bahnschrift" panose="020B0502040204020203" pitchFamily="34" charset="0"/>
                        </a:rPr>
                        <a:t>LIGURIA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-19016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-4868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-11154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-13082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6512223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-16696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E-R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-6010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9615908"/>
                  </a:ext>
                </a:extLst>
              </a:tr>
              <a:tr h="3813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E-R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-3335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1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LIG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-5591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9456360"/>
                  </a:ext>
                </a:extLst>
              </a:tr>
              <a:tr h="38139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Bahnschrift" panose="020B0502040204020203" pitchFamily="34" charset="0"/>
                        </a:rPr>
                        <a:t>Variazioni in valore assoluto del mese di agosto 2021 su agosto 2020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312968"/>
                  </a:ext>
                </a:extLst>
              </a:tr>
            </a:tbl>
          </a:graphicData>
        </a:graphic>
      </p:graphicFrame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33E03C-EDF0-432F-AD91-A9AD3A8F0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6057" y="1593669"/>
            <a:ext cx="4737463" cy="4876799"/>
          </a:xfrm>
        </p:spPr>
        <p:txBody>
          <a:bodyPr>
            <a:normAutofit lnSpcReduction="10000"/>
          </a:bodyPr>
          <a:lstStyle/>
          <a:p>
            <a:r>
              <a:rPr lang="it-IT" sz="1800" dirty="0">
                <a:solidFill>
                  <a:srgbClr val="000000"/>
                </a:solidFill>
                <a:latin typeface="Bahnschrift SemiBold" panose="020B0502040204020203" pitchFamily="34" charset="0"/>
              </a:rPr>
              <a:t>Nel mese di agosto si riscontra il segno negativo negli arrivi dei turisti italiani (-7,1% sull'agosto 2020 a fronte di un risicato +0,9% nelle presenze), i quali evidentemente hanno ripreso a viaggiare al di fuori dei confini nazionali o comunque non hanno scelto la Liguria quale destinazione delle proprie ferie/vacanze agostane. </a:t>
            </a:r>
          </a:p>
          <a:p>
            <a:r>
              <a:rPr lang="it-IT" sz="1800" dirty="0">
                <a:solidFill>
                  <a:srgbClr val="000000"/>
                </a:solidFill>
                <a:latin typeface="Bahnschrift SemiBold" panose="020B0502040204020203" pitchFamily="34" charset="0"/>
              </a:rPr>
              <a:t>Mancano ad agosto 2021 oltre 35mila turisti piemontesi e lombardi mentre tra gli stranieri all’appello mancano solamente i britannici.</a:t>
            </a:r>
          </a:p>
          <a:p>
            <a:r>
              <a:rPr lang="it-IT" sz="1800" dirty="0">
                <a:solidFill>
                  <a:srgbClr val="000000"/>
                </a:solidFill>
                <a:latin typeface="Bahnschrift SemiBold" panose="020B0502040204020203" pitchFamily="34" charset="0"/>
              </a:rPr>
              <a:t>Nelle presenze calo di piemontesi ed emiliano-romagnoli (ma anche oltre 5500 pernottamenti di liguri) ed i soliti britannici.</a:t>
            </a:r>
          </a:p>
          <a:p>
            <a:r>
              <a:rPr lang="it-IT" sz="1800" dirty="0">
                <a:solidFill>
                  <a:srgbClr val="000000"/>
                </a:solidFill>
                <a:latin typeface="Bahnschrift SemiBold" panose="020B0502040204020203" pitchFamily="34" charset="0"/>
              </a:rPr>
              <a:t>Da notare che ad un calo di quasi 17mila turisti lombardi non è corrisposto un calo di presenze (quindi chi è venuto si è fermato di più dell’anno scorso)</a:t>
            </a:r>
            <a:endParaRPr lang="it-IT" sz="18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EE2CC20-0CA8-4775-B5A9-DE706943B8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328"/>
            <a:ext cx="972440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442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1448</Words>
  <Application>Microsoft Office PowerPoint</Application>
  <PresentationFormat>Widescreen</PresentationFormat>
  <Paragraphs>293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Bahnschrift</vt:lpstr>
      <vt:lpstr>Bahnschrift Condensed</vt:lpstr>
      <vt:lpstr>Bahnschrift SemiBold</vt:lpstr>
      <vt:lpstr>Calibri</vt:lpstr>
      <vt:lpstr>Calibri Light</vt:lpstr>
      <vt:lpstr>Tema di Office</vt:lpstr>
      <vt:lpstr>Andamento turistico in Liguria e province</vt:lpstr>
      <vt:lpstr>sinossi</vt:lpstr>
      <vt:lpstr> </vt:lpstr>
      <vt:lpstr>Il dato complessivo di arrivi e presenze turistiche tra gennaio e agosto 2021 nella nostra regione è positivo rispetto all’anno precedente (+33,5% arrivi e +30% presenze turistiche in totale in Liguria), anche se la percentuale si è ridotta rispetto al mese precedente (erano +47,3% per gli arrivi e +40,4% per le presenze nel cumulato di gennaio&gt;luglio 2021); Il recupero graduale degli arrivi turistici comporta una riduzione della permanenza media nella nostra regione che scende a poco più di 3,5 giorni per turista arrivato; in controtendenza sono Imperia che sfiora i 4 giorni e La Spezia che sale a 3,13 giorni medi di permanenza per turista, mentre scende a 2,75 per Genova. Savona con 4,32 giorni di permanenza per turista si conferma la provincia dove la permanenza media è più elevata (pur in lievissimo calo sull'anno precedente).</vt:lpstr>
      <vt:lpstr>Segno positivo generalizzato in tutte le province sia per i turisti italiani sia per quelli stranieri; gli aumenti maggiori negli arrivi a Genova per i turisti italiani (+33,6%) e La Spezia per quelli stranieri (+74,7%), quelli più contenuti ad Imperia (+12,4% gli italiani e +28,8% gli stranieri). Nelle presenze si conferma La Spezia con +25,1% per gli italiani e +89,3% per le presenze straniere; gli aumenti più bassi ad Imperia con +8% per gli italiani e +53,8% per gli stranieri.</vt:lpstr>
      <vt:lpstr>Gli arrivi dei turisti italiani rappresentano il 67,7% del totale e sono in aumento del 24,2% sul gennaio&gt;agosto 2020, mentre quelli dei turisti stranieri rappresentano il 32,3% del totale ma crescono più del doppio degli italiani (+58,2%). Le presenze dei turisti italiani sono il 71% del totale e segnano +18,2% sul 2020, mentre le presenze dei turisti stranieri (il 29% del totale) aumentano del 71,9% sul gennaio&gt;agosto 2020. Gli arrivi nelle strutture alberghiere sono il 67,7% del totale ed aumentano del 29,8% sul 2020, mentre quelli nelle strutture extra-alberghiere (il 32,3% del totale) crescono del 41,4%. Le presenze nelle strutture alberghiere rappresentano il 57,6% del totale e crescono del 28,7% sull’anno precedente, mentre quelle nell’extra-alberghiero (il 42,4% del totale) segnano +31,9%.</vt:lpstr>
      <vt:lpstr>La ripartizione in percentuale di arrivi turistici per provincia: Genova rappresenta un terzo degli arrivi seguita da Savona con il 31%, La Spezia vale il 19% ed Imperia il 17%. La ripartizione in percentuale delle presenze turistiche per provincia: Savona vale il 41%, seguita a venti punti percentuali di distanza da Imperia, Genova vale il 20% e La Spezia il 18%</vt:lpstr>
      <vt:lpstr>Dati in migliaia delle prime tre regioni e nazioni per arrivi e presenze turistiche</vt:lpstr>
      <vt:lpstr>Variazioni del mese di agosto 2021 sullo stesso mese dell’anno precedente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DeSilva</dc:creator>
  <cp:lastModifiedBy>Marco DeSilva</cp:lastModifiedBy>
  <cp:revision>5</cp:revision>
  <dcterms:created xsi:type="dcterms:W3CDTF">2021-10-28T13:23:14Z</dcterms:created>
  <dcterms:modified xsi:type="dcterms:W3CDTF">2021-10-28T13:54:32Z</dcterms:modified>
</cp:coreProperties>
</file>