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cuments\lavoro%20irregolare%202000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cuments\lavoro%20irregolare%202000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cuments\lavoro%20irregolare%202000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cuments\lavoro%20irregolare%202000%20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.desilva\Dropbox\Il%20mio%20PC%20(CAC-99000-201Bn)\Documents\lavoro%20irregolare%202000%20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dirty="0"/>
              <a:t>TASSO IRREGOLARITA’ TOTALE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9.1136701662292208E-2"/>
          <c:y val="8.9953703703703702E-2"/>
          <c:w val="0.87830774278215218"/>
          <c:h val="0.80011660050761646"/>
        </c:manualLayout>
      </c:layout>
      <c:lineChart>
        <c:grouping val="standard"/>
        <c:varyColors val="0"/>
        <c:ser>
          <c:idx val="0"/>
          <c:order val="0"/>
          <c:tx>
            <c:strRef>
              <c:f>GRAFICI!$B$3</c:f>
              <c:strCache>
                <c:ptCount val="1"/>
                <c:pt idx="0">
                  <c:v>ITA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7A9-4AD0-9938-C4AB751448D5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A9-4AD0-9938-C4AB751448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GRAFICI!$C$2:$V$2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GRAFICI!$C$3:$V$3</c:f>
              <c:numCache>
                <c:formatCode>#,##0.0_ ;\-#,##0.0\ </c:formatCode>
                <c:ptCount val="20"/>
                <c:pt idx="0">
                  <c:v>13.846</c:v>
                </c:pt>
                <c:pt idx="1">
                  <c:v>14.231</c:v>
                </c:pt>
                <c:pt idx="2">
                  <c:v>13.255000000000001</c:v>
                </c:pt>
                <c:pt idx="3">
                  <c:v>12.252000000000001</c:v>
                </c:pt>
                <c:pt idx="4">
                  <c:v>12.412000000000001</c:v>
                </c:pt>
                <c:pt idx="5">
                  <c:v>12.407999999999999</c:v>
                </c:pt>
                <c:pt idx="6">
                  <c:v>12.502000000000001</c:v>
                </c:pt>
                <c:pt idx="7">
                  <c:v>12.349</c:v>
                </c:pt>
                <c:pt idx="8">
                  <c:v>12.231</c:v>
                </c:pt>
                <c:pt idx="9">
                  <c:v>12.282</c:v>
                </c:pt>
                <c:pt idx="10">
                  <c:v>12.242000000000001</c:v>
                </c:pt>
                <c:pt idx="11">
                  <c:v>12.375</c:v>
                </c:pt>
                <c:pt idx="12">
                  <c:v>12.55</c:v>
                </c:pt>
                <c:pt idx="13">
                  <c:v>12.755000000000001</c:v>
                </c:pt>
                <c:pt idx="14">
                  <c:v>13.321</c:v>
                </c:pt>
                <c:pt idx="15">
                  <c:v>13.481999999999999</c:v>
                </c:pt>
                <c:pt idx="16">
                  <c:v>13.132999999999999</c:v>
                </c:pt>
                <c:pt idx="17">
                  <c:v>13.143000000000001</c:v>
                </c:pt>
                <c:pt idx="18">
                  <c:v>12.805</c:v>
                </c:pt>
                <c:pt idx="19">
                  <c:v>12.56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A9-4AD0-9938-C4AB751448D5}"/>
            </c:ext>
          </c:extLst>
        </c:ser>
        <c:ser>
          <c:idx val="1"/>
          <c:order val="1"/>
          <c:tx>
            <c:strRef>
              <c:f>GRAFICI!$B$4</c:f>
              <c:strCache>
                <c:ptCount val="1"/>
                <c:pt idx="0">
                  <c:v>N-O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A9-4AD0-9938-C4AB751448D5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A9-4AD0-9938-C4AB751448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GRAFICI!$C$2:$V$2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GRAFICI!$C$4:$V$4</c:f>
              <c:numCache>
                <c:formatCode>#,##0.0_ ;\-#,##0.0\ </c:formatCode>
                <c:ptCount val="20"/>
                <c:pt idx="0">
                  <c:v>10.826000000000001</c:v>
                </c:pt>
                <c:pt idx="1">
                  <c:v>11.81</c:v>
                </c:pt>
                <c:pt idx="2">
                  <c:v>10.362</c:v>
                </c:pt>
                <c:pt idx="3">
                  <c:v>9.1720000000000006</c:v>
                </c:pt>
                <c:pt idx="4">
                  <c:v>9.4480000000000004</c:v>
                </c:pt>
                <c:pt idx="5">
                  <c:v>9.0150000000000006</c:v>
                </c:pt>
                <c:pt idx="6">
                  <c:v>9.6370000000000005</c:v>
                </c:pt>
                <c:pt idx="7">
                  <c:v>9.8369999999999997</c:v>
                </c:pt>
                <c:pt idx="8">
                  <c:v>9.7530000000000001</c:v>
                </c:pt>
                <c:pt idx="9">
                  <c:v>9.3539999999999992</c:v>
                </c:pt>
                <c:pt idx="10">
                  <c:v>9.0030000000000001</c:v>
                </c:pt>
                <c:pt idx="11">
                  <c:v>9.3019999999999996</c:v>
                </c:pt>
                <c:pt idx="12">
                  <c:v>9.8629999999999995</c:v>
                </c:pt>
                <c:pt idx="13">
                  <c:v>9.9879999999999995</c:v>
                </c:pt>
                <c:pt idx="14">
                  <c:v>10.593</c:v>
                </c:pt>
                <c:pt idx="15">
                  <c:v>10.775</c:v>
                </c:pt>
                <c:pt idx="16">
                  <c:v>10.622</c:v>
                </c:pt>
                <c:pt idx="17">
                  <c:v>10.656000000000001</c:v>
                </c:pt>
                <c:pt idx="18">
                  <c:v>10.422000000000001</c:v>
                </c:pt>
                <c:pt idx="19">
                  <c:v>10.183999999999999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A9-4AD0-9938-C4AB751448D5}"/>
            </c:ext>
          </c:extLst>
        </c:ser>
        <c:ser>
          <c:idx val="2"/>
          <c:order val="2"/>
          <c:tx>
            <c:strRef>
              <c:f>GRAFICI!$B$5</c:f>
              <c:strCache>
                <c:ptCount val="1"/>
                <c:pt idx="0">
                  <c:v>LIG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57150">
                <a:solidFill>
                  <a:srgbClr val="FF0000"/>
                </a:solidFill>
              </a:ln>
              <a:effectLst/>
            </c:spPr>
          </c:marker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A9-4AD0-9938-C4AB751448D5}"/>
                </c:ext>
              </c:extLst>
            </c:dLbl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A9-4AD0-9938-C4AB751448D5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A9-4AD0-9938-C4AB751448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GRAFICI!$C$2:$V$2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GRAFICI!$C$5:$V$5</c:f>
              <c:numCache>
                <c:formatCode>#,##0.0_ ;\-#,##0.0\ </c:formatCode>
                <c:ptCount val="20"/>
                <c:pt idx="0">
                  <c:v>9.9090000000000007</c:v>
                </c:pt>
                <c:pt idx="1">
                  <c:v>10.202999999999999</c:v>
                </c:pt>
                <c:pt idx="2">
                  <c:v>8.43</c:v>
                </c:pt>
                <c:pt idx="3">
                  <c:v>7.3609999999999998</c:v>
                </c:pt>
                <c:pt idx="4">
                  <c:v>8.24</c:v>
                </c:pt>
                <c:pt idx="5">
                  <c:v>9.0229999999999997</c:v>
                </c:pt>
                <c:pt idx="6">
                  <c:v>9.8970000000000002</c:v>
                </c:pt>
                <c:pt idx="7">
                  <c:v>9.2949999999999999</c:v>
                </c:pt>
                <c:pt idx="8">
                  <c:v>8.8849999999999998</c:v>
                </c:pt>
                <c:pt idx="9">
                  <c:v>9.3049999999999997</c:v>
                </c:pt>
                <c:pt idx="10">
                  <c:v>9.6140000000000008</c:v>
                </c:pt>
                <c:pt idx="11">
                  <c:v>10.507999999999999</c:v>
                </c:pt>
                <c:pt idx="12">
                  <c:v>11.042</c:v>
                </c:pt>
                <c:pt idx="13">
                  <c:v>11.499000000000001</c:v>
                </c:pt>
                <c:pt idx="14">
                  <c:v>12.066000000000001</c:v>
                </c:pt>
                <c:pt idx="15">
                  <c:v>12.14</c:v>
                </c:pt>
                <c:pt idx="16">
                  <c:v>12.12</c:v>
                </c:pt>
                <c:pt idx="17">
                  <c:v>12.083</c:v>
                </c:pt>
                <c:pt idx="18">
                  <c:v>11.571999999999999</c:v>
                </c:pt>
                <c:pt idx="19">
                  <c:v>11.782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A9-4AD0-9938-C4AB75144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3755935"/>
        <c:axId val="1832358655"/>
      </c:lineChart>
      <c:catAx>
        <c:axId val="1833755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2358655"/>
        <c:crosses val="autoZero"/>
        <c:auto val="1"/>
        <c:lblAlgn val="ctr"/>
        <c:lblOffset val="100"/>
        <c:noMultiLvlLbl val="0"/>
      </c:catAx>
      <c:valAx>
        <c:axId val="1832358655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;\-#,##0.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3755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TASSO IRREGOLARITA' AGRICOLTURA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9.1136701662292208E-2"/>
          <c:y val="0.13004629629629633"/>
          <c:w val="0.89257764654418192"/>
          <c:h val="0.74025575581579739"/>
        </c:manualLayout>
      </c:layout>
      <c:lineChart>
        <c:grouping val="standard"/>
        <c:varyColors val="0"/>
        <c:ser>
          <c:idx val="0"/>
          <c:order val="0"/>
          <c:tx>
            <c:strRef>
              <c:f>GRAFICI!$B$46</c:f>
              <c:strCache>
                <c:ptCount val="1"/>
                <c:pt idx="0">
                  <c:v>ITA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FA-4F13-BEBA-7BB7326F1A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GRAFICI!$C$45:$V$45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GRAFICI!$C$46:$V$46</c:f>
              <c:numCache>
                <c:formatCode>#,##0.0_ ;\-#,##0.0\ </c:formatCode>
                <c:ptCount val="20"/>
                <c:pt idx="0">
                  <c:v>18.484999999999999</c:v>
                </c:pt>
                <c:pt idx="1">
                  <c:v>18.887</c:v>
                </c:pt>
                <c:pt idx="2">
                  <c:v>18.971</c:v>
                </c:pt>
                <c:pt idx="3">
                  <c:v>16.434999999999999</c:v>
                </c:pt>
                <c:pt idx="4">
                  <c:v>17.614000000000001</c:v>
                </c:pt>
                <c:pt idx="5">
                  <c:v>19.254000000000001</c:v>
                </c:pt>
                <c:pt idx="6">
                  <c:v>19.399000000000001</c:v>
                </c:pt>
                <c:pt idx="7">
                  <c:v>20.382000000000001</c:v>
                </c:pt>
                <c:pt idx="8">
                  <c:v>20.855</c:v>
                </c:pt>
                <c:pt idx="9">
                  <c:v>21.030999999999999</c:v>
                </c:pt>
                <c:pt idx="10">
                  <c:v>20.734999999999999</c:v>
                </c:pt>
                <c:pt idx="11">
                  <c:v>20.882000000000001</c:v>
                </c:pt>
                <c:pt idx="12">
                  <c:v>21.829000000000001</c:v>
                </c:pt>
                <c:pt idx="13">
                  <c:v>22.117999999999999</c:v>
                </c:pt>
                <c:pt idx="14">
                  <c:v>22.486000000000001</c:v>
                </c:pt>
                <c:pt idx="15">
                  <c:v>23.023</c:v>
                </c:pt>
                <c:pt idx="16">
                  <c:v>23.768000000000001</c:v>
                </c:pt>
                <c:pt idx="17">
                  <c:v>23.826000000000001</c:v>
                </c:pt>
                <c:pt idx="18">
                  <c:v>24.248999999999999</c:v>
                </c:pt>
                <c:pt idx="19">
                  <c:v>24.138999999999999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FA-4F13-BEBA-7BB7326F1A9F}"/>
            </c:ext>
          </c:extLst>
        </c:ser>
        <c:ser>
          <c:idx val="1"/>
          <c:order val="1"/>
          <c:tx>
            <c:strRef>
              <c:f>GRAFICI!$B$47</c:f>
              <c:strCache>
                <c:ptCount val="1"/>
                <c:pt idx="0">
                  <c:v>N-O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FA-4F13-BEBA-7BB7326F1A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GRAFICI!$C$45:$V$45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GRAFICI!$C$47:$V$47</c:f>
              <c:numCache>
                <c:formatCode>#,##0.0_ ;\-#,##0.0\ </c:formatCode>
                <c:ptCount val="20"/>
                <c:pt idx="0">
                  <c:v>7.6440000000000001</c:v>
                </c:pt>
                <c:pt idx="1">
                  <c:v>8.0589999999999993</c:v>
                </c:pt>
                <c:pt idx="2">
                  <c:v>7.9640000000000004</c:v>
                </c:pt>
                <c:pt idx="3">
                  <c:v>6.423</c:v>
                </c:pt>
                <c:pt idx="4">
                  <c:v>7.4740000000000002</c:v>
                </c:pt>
                <c:pt idx="5">
                  <c:v>8.4120000000000008</c:v>
                </c:pt>
                <c:pt idx="6">
                  <c:v>9.3930000000000007</c:v>
                </c:pt>
                <c:pt idx="7">
                  <c:v>11.715999999999999</c:v>
                </c:pt>
                <c:pt idx="8">
                  <c:v>12.632</c:v>
                </c:pt>
                <c:pt idx="9">
                  <c:v>12.519</c:v>
                </c:pt>
                <c:pt idx="10">
                  <c:v>12.068</c:v>
                </c:pt>
                <c:pt idx="11">
                  <c:v>12.521000000000001</c:v>
                </c:pt>
                <c:pt idx="12">
                  <c:v>13.525</c:v>
                </c:pt>
                <c:pt idx="13">
                  <c:v>12.903</c:v>
                </c:pt>
                <c:pt idx="14">
                  <c:v>12.888999999999999</c:v>
                </c:pt>
                <c:pt idx="15">
                  <c:v>12.944000000000001</c:v>
                </c:pt>
                <c:pt idx="16">
                  <c:v>13.054</c:v>
                </c:pt>
                <c:pt idx="17">
                  <c:v>13.686999999999999</c:v>
                </c:pt>
                <c:pt idx="18">
                  <c:v>13.94</c:v>
                </c:pt>
                <c:pt idx="19">
                  <c:v>13.952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FA-4F13-BEBA-7BB7326F1A9F}"/>
            </c:ext>
          </c:extLst>
        </c:ser>
        <c:ser>
          <c:idx val="2"/>
          <c:order val="2"/>
          <c:tx>
            <c:strRef>
              <c:f>GRAFICI!$B$48</c:f>
              <c:strCache>
                <c:ptCount val="1"/>
                <c:pt idx="0">
                  <c:v>LIG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57150">
                <a:solidFill>
                  <a:srgbClr val="FF0000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FA-4F13-BEBA-7BB7326F1A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GRAFICI!$C$45:$V$45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GRAFICI!$C$48:$V$48</c:f>
              <c:numCache>
                <c:formatCode>#,##0.0_ ;\-#,##0.0\ </c:formatCode>
                <c:ptCount val="20"/>
                <c:pt idx="0">
                  <c:v>7.6920000000000002</c:v>
                </c:pt>
                <c:pt idx="1">
                  <c:v>7.4379999999999997</c:v>
                </c:pt>
                <c:pt idx="2">
                  <c:v>7.8259999999999996</c:v>
                </c:pt>
                <c:pt idx="3">
                  <c:v>5.9409999999999998</c:v>
                </c:pt>
                <c:pt idx="4">
                  <c:v>7.1429999999999998</c:v>
                </c:pt>
                <c:pt idx="5">
                  <c:v>8.4749999999999996</c:v>
                </c:pt>
                <c:pt idx="6">
                  <c:v>7.6340000000000003</c:v>
                </c:pt>
                <c:pt idx="7">
                  <c:v>9.7560000000000002</c:v>
                </c:pt>
                <c:pt idx="8">
                  <c:v>10.077999999999999</c:v>
                </c:pt>
                <c:pt idx="9">
                  <c:v>10.484</c:v>
                </c:pt>
                <c:pt idx="10">
                  <c:v>9.2309999999999999</c:v>
                </c:pt>
                <c:pt idx="11">
                  <c:v>10.656000000000001</c:v>
                </c:pt>
                <c:pt idx="12">
                  <c:v>11.016999999999999</c:v>
                </c:pt>
                <c:pt idx="13">
                  <c:v>10.345000000000001</c:v>
                </c:pt>
                <c:pt idx="14">
                  <c:v>11.207000000000001</c:v>
                </c:pt>
                <c:pt idx="15">
                  <c:v>11.304</c:v>
                </c:pt>
                <c:pt idx="16">
                  <c:v>10.435</c:v>
                </c:pt>
                <c:pt idx="17">
                  <c:v>11.304</c:v>
                </c:pt>
                <c:pt idx="18">
                  <c:v>12.5</c:v>
                </c:pt>
                <c:pt idx="19">
                  <c:v>12.621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1FA-4F13-BEBA-7BB7326F1A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7344575"/>
        <c:axId val="1619001471"/>
      </c:lineChart>
      <c:catAx>
        <c:axId val="1897344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19001471"/>
        <c:crosses val="autoZero"/>
        <c:auto val="1"/>
        <c:lblAlgn val="ctr"/>
        <c:lblOffset val="100"/>
        <c:noMultiLvlLbl val="0"/>
      </c:catAx>
      <c:valAx>
        <c:axId val="1619001471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;\-#,##0.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97344575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200" b="1"/>
              <a:t>tasso irregolarità</a:t>
            </a:r>
            <a:r>
              <a:rPr lang="it-IT" sz="1200" b="1" baseline="0"/>
              <a:t> ATT. MANIFATTURIERE</a:t>
            </a:r>
            <a:endParaRPr lang="it-IT" sz="1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GRAFICI!$B$40</c:f>
              <c:strCache>
                <c:ptCount val="1"/>
                <c:pt idx="0">
                  <c:v>ITA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GRAFICI!$C$39:$V$39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GRAFICI!$C$40:$V$40</c:f>
              <c:numCache>
                <c:formatCode>#,##0.0_ ;\-#,##0.0\ </c:formatCode>
                <c:ptCount val="20"/>
                <c:pt idx="0">
                  <c:v>6.49</c:v>
                </c:pt>
                <c:pt idx="1">
                  <c:v>6.6710000000000003</c:v>
                </c:pt>
                <c:pt idx="2">
                  <c:v>6.1210000000000004</c:v>
                </c:pt>
                <c:pt idx="3">
                  <c:v>5.6180000000000003</c:v>
                </c:pt>
                <c:pt idx="4">
                  <c:v>5.7270000000000003</c:v>
                </c:pt>
                <c:pt idx="5">
                  <c:v>5.6970000000000001</c:v>
                </c:pt>
                <c:pt idx="6">
                  <c:v>5.7560000000000002</c:v>
                </c:pt>
                <c:pt idx="7">
                  <c:v>5.8920000000000003</c:v>
                </c:pt>
                <c:pt idx="8">
                  <c:v>5.9660000000000002</c:v>
                </c:pt>
                <c:pt idx="9">
                  <c:v>6.29</c:v>
                </c:pt>
                <c:pt idx="10">
                  <c:v>6.4539999999999997</c:v>
                </c:pt>
                <c:pt idx="11">
                  <c:v>6.5410000000000004</c:v>
                </c:pt>
                <c:pt idx="12">
                  <c:v>6.5789999999999997</c:v>
                </c:pt>
                <c:pt idx="13">
                  <c:v>6.6829999999999998</c:v>
                </c:pt>
                <c:pt idx="14">
                  <c:v>6.8540000000000001</c:v>
                </c:pt>
                <c:pt idx="15">
                  <c:v>6.742</c:v>
                </c:pt>
                <c:pt idx="16">
                  <c:v>6.476</c:v>
                </c:pt>
                <c:pt idx="17">
                  <c:v>6.59</c:v>
                </c:pt>
                <c:pt idx="18">
                  <c:v>6.4610000000000003</c:v>
                </c:pt>
                <c:pt idx="19">
                  <c:v>6.181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BC-4C68-A0F9-9B1A535D37F1}"/>
            </c:ext>
          </c:extLst>
        </c:ser>
        <c:ser>
          <c:idx val="1"/>
          <c:order val="1"/>
          <c:tx>
            <c:strRef>
              <c:f>GRAFICI!$B$41</c:f>
              <c:strCache>
                <c:ptCount val="1"/>
                <c:pt idx="0">
                  <c:v>N-O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BC-4C68-A0F9-9B1A535D3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GRAFICI!$C$39:$V$39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GRAFICI!$C$41:$V$41</c:f>
              <c:numCache>
                <c:formatCode>#,##0.0_ ;\-#,##0.0\ </c:formatCode>
                <c:ptCount val="20"/>
                <c:pt idx="0">
                  <c:v>5.2590000000000003</c:v>
                </c:pt>
                <c:pt idx="1">
                  <c:v>5.6580000000000004</c:v>
                </c:pt>
                <c:pt idx="2">
                  <c:v>4.7</c:v>
                </c:pt>
                <c:pt idx="3">
                  <c:v>3.9740000000000002</c:v>
                </c:pt>
                <c:pt idx="4">
                  <c:v>4.327</c:v>
                </c:pt>
                <c:pt idx="5">
                  <c:v>4.2489999999999997</c:v>
                </c:pt>
                <c:pt idx="6">
                  <c:v>4.6849999999999996</c:v>
                </c:pt>
                <c:pt idx="7">
                  <c:v>4.9969999999999999</c:v>
                </c:pt>
                <c:pt idx="8">
                  <c:v>4.9870000000000001</c:v>
                </c:pt>
                <c:pt idx="9">
                  <c:v>4.8849999999999998</c:v>
                </c:pt>
                <c:pt idx="10">
                  <c:v>4.7590000000000003</c:v>
                </c:pt>
                <c:pt idx="11">
                  <c:v>4.75</c:v>
                </c:pt>
                <c:pt idx="12">
                  <c:v>5.1639999999999997</c:v>
                </c:pt>
                <c:pt idx="13">
                  <c:v>5.2629999999999999</c:v>
                </c:pt>
                <c:pt idx="14">
                  <c:v>5.391</c:v>
                </c:pt>
                <c:pt idx="15">
                  <c:v>5.585</c:v>
                </c:pt>
                <c:pt idx="16">
                  <c:v>5.3529999999999998</c:v>
                </c:pt>
                <c:pt idx="17">
                  <c:v>5.4550000000000001</c:v>
                </c:pt>
                <c:pt idx="18">
                  <c:v>5.3959999999999999</c:v>
                </c:pt>
                <c:pt idx="19">
                  <c:v>5.1340000000000003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BC-4C68-A0F9-9B1A535D37F1}"/>
            </c:ext>
          </c:extLst>
        </c:ser>
        <c:ser>
          <c:idx val="2"/>
          <c:order val="2"/>
          <c:tx>
            <c:strRef>
              <c:f>GRAFICI!$B$42</c:f>
              <c:strCache>
                <c:ptCount val="1"/>
                <c:pt idx="0">
                  <c:v>LIG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57150">
                <a:solidFill>
                  <a:srgbClr val="FF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GRAFICI!$C$39:$V$39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GRAFICI!$C$42:$V$42</c:f>
              <c:numCache>
                <c:formatCode>#,##0.0_ ;\-#,##0.0\ </c:formatCode>
                <c:ptCount val="20"/>
                <c:pt idx="0">
                  <c:v>3.8290000000000002</c:v>
                </c:pt>
                <c:pt idx="1">
                  <c:v>4.2889999999999997</c:v>
                </c:pt>
                <c:pt idx="2">
                  <c:v>3.4079999999999999</c:v>
                </c:pt>
                <c:pt idx="3">
                  <c:v>2.952</c:v>
                </c:pt>
                <c:pt idx="4">
                  <c:v>3.2829999999999999</c:v>
                </c:pt>
                <c:pt idx="5">
                  <c:v>3.5369999999999999</c:v>
                </c:pt>
                <c:pt idx="6">
                  <c:v>3.8109999999999999</c:v>
                </c:pt>
                <c:pt idx="7">
                  <c:v>3.3039999999999998</c:v>
                </c:pt>
                <c:pt idx="8">
                  <c:v>3.2069999999999999</c:v>
                </c:pt>
                <c:pt idx="9">
                  <c:v>3.3330000000000002</c:v>
                </c:pt>
                <c:pt idx="10">
                  <c:v>3.544</c:v>
                </c:pt>
                <c:pt idx="11">
                  <c:v>3.8210000000000002</c:v>
                </c:pt>
                <c:pt idx="12">
                  <c:v>4.7549999999999999</c:v>
                </c:pt>
                <c:pt idx="13">
                  <c:v>5.8250000000000002</c:v>
                </c:pt>
                <c:pt idx="14">
                  <c:v>5.84</c:v>
                </c:pt>
                <c:pt idx="15">
                  <c:v>6.0609999999999999</c:v>
                </c:pt>
                <c:pt idx="16">
                  <c:v>5.9489999999999998</c:v>
                </c:pt>
                <c:pt idx="17">
                  <c:v>5.899</c:v>
                </c:pt>
                <c:pt idx="18">
                  <c:v>5.891</c:v>
                </c:pt>
                <c:pt idx="19">
                  <c:v>6.16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0BC-4C68-A0F9-9B1A535D37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3235471"/>
        <c:axId val="1695854431"/>
      </c:lineChart>
      <c:catAx>
        <c:axId val="1703235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5854431"/>
        <c:crosses val="autoZero"/>
        <c:auto val="1"/>
        <c:lblAlgn val="ctr"/>
        <c:lblOffset val="100"/>
        <c:noMultiLvlLbl val="0"/>
      </c:catAx>
      <c:valAx>
        <c:axId val="1695854431"/>
        <c:scaling>
          <c:orientation val="minMax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;\-#,##0.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03235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100" b="1"/>
              <a:t>TASSO IRREGOLARITA' COSTRUZIONI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GRAFICI!$B$28</c:f>
              <c:strCache>
                <c:ptCount val="1"/>
                <c:pt idx="0">
                  <c:v>ITA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8D-4E85-8487-D46C1B4D0A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GRAFICI!$C$27:$V$27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GRAFICI!$C$28:$V$28</c:f>
              <c:numCache>
                <c:formatCode>#,##0.0_ ;\-#,##0.0\ </c:formatCode>
                <c:ptCount val="20"/>
                <c:pt idx="0">
                  <c:v>17.628</c:v>
                </c:pt>
                <c:pt idx="1">
                  <c:v>17.870999999999999</c:v>
                </c:pt>
                <c:pt idx="2">
                  <c:v>15.779</c:v>
                </c:pt>
                <c:pt idx="3">
                  <c:v>13.590999999999999</c:v>
                </c:pt>
                <c:pt idx="4">
                  <c:v>13.266999999999999</c:v>
                </c:pt>
                <c:pt idx="5">
                  <c:v>13.108000000000001</c:v>
                </c:pt>
                <c:pt idx="6">
                  <c:v>12.648</c:v>
                </c:pt>
                <c:pt idx="7">
                  <c:v>11.528</c:v>
                </c:pt>
                <c:pt idx="8">
                  <c:v>11.422000000000001</c:v>
                </c:pt>
                <c:pt idx="9">
                  <c:v>12.262</c:v>
                </c:pt>
                <c:pt idx="10">
                  <c:v>12.72</c:v>
                </c:pt>
                <c:pt idx="11">
                  <c:v>13.15</c:v>
                </c:pt>
                <c:pt idx="12">
                  <c:v>14.789</c:v>
                </c:pt>
                <c:pt idx="13">
                  <c:v>14.574</c:v>
                </c:pt>
                <c:pt idx="14">
                  <c:v>15.131</c:v>
                </c:pt>
                <c:pt idx="15">
                  <c:v>16.212</c:v>
                </c:pt>
                <c:pt idx="16">
                  <c:v>15.933</c:v>
                </c:pt>
                <c:pt idx="17">
                  <c:v>16.023</c:v>
                </c:pt>
                <c:pt idx="18">
                  <c:v>16.350000000000001</c:v>
                </c:pt>
                <c:pt idx="19">
                  <c:v>15.397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8D-4E85-8487-D46C1B4D0A60}"/>
            </c:ext>
          </c:extLst>
        </c:ser>
        <c:ser>
          <c:idx val="1"/>
          <c:order val="1"/>
          <c:tx>
            <c:strRef>
              <c:f>GRAFICI!$B$29</c:f>
              <c:strCache>
                <c:ptCount val="1"/>
                <c:pt idx="0">
                  <c:v>N-O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8D-4E85-8487-D46C1B4D0A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GRAFICI!$C$27:$V$27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GRAFICI!$C$29:$V$29</c:f>
              <c:numCache>
                <c:formatCode>#,##0.0_ ;\-#,##0.0\ </c:formatCode>
                <c:ptCount val="20"/>
                <c:pt idx="0">
                  <c:v>11.476000000000001</c:v>
                </c:pt>
                <c:pt idx="1">
                  <c:v>12.824</c:v>
                </c:pt>
                <c:pt idx="2">
                  <c:v>10.526</c:v>
                </c:pt>
                <c:pt idx="3">
                  <c:v>8.82</c:v>
                </c:pt>
                <c:pt idx="4">
                  <c:v>8.7840000000000007</c:v>
                </c:pt>
                <c:pt idx="5">
                  <c:v>8.3689999999999998</c:v>
                </c:pt>
                <c:pt idx="6">
                  <c:v>8.6359999999999992</c:v>
                </c:pt>
                <c:pt idx="7">
                  <c:v>8.35</c:v>
                </c:pt>
                <c:pt idx="8">
                  <c:v>7.9249999999999998</c:v>
                </c:pt>
                <c:pt idx="9">
                  <c:v>7.7439999999999998</c:v>
                </c:pt>
                <c:pt idx="10">
                  <c:v>7.6829999999999998</c:v>
                </c:pt>
                <c:pt idx="11">
                  <c:v>8.0239999999999991</c:v>
                </c:pt>
                <c:pt idx="12">
                  <c:v>9.9489999999999998</c:v>
                </c:pt>
                <c:pt idx="13">
                  <c:v>10.071</c:v>
                </c:pt>
                <c:pt idx="14">
                  <c:v>10.725</c:v>
                </c:pt>
                <c:pt idx="15">
                  <c:v>11.586</c:v>
                </c:pt>
                <c:pt idx="16">
                  <c:v>11.3</c:v>
                </c:pt>
                <c:pt idx="17">
                  <c:v>11.679</c:v>
                </c:pt>
                <c:pt idx="18">
                  <c:v>12.01</c:v>
                </c:pt>
                <c:pt idx="19">
                  <c:v>11.532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8D-4E85-8487-D46C1B4D0A60}"/>
            </c:ext>
          </c:extLst>
        </c:ser>
        <c:ser>
          <c:idx val="2"/>
          <c:order val="2"/>
          <c:tx>
            <c:strRef>
              <c:f>GRAFICI!$B$30</c:f>
              <c:strCache>
                <c:ptCount val="1"/>
                <c:pt idx="0">
                  <c:v>LIG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57150">
                <a:solidFill>
                  <a:srgbClr val="FF0000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8D-4E85-8487-D46C1B4D0A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GRAFICI!$C$27:$V$27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GRAFICI!$C$30:$V$30</c:f>
              <c:numCache>
                <c:formatCode>#,##0.0_ ;\-#,##0.0\ </c:formatCode>
                <c:ptCount val="20"/>
                <c:pt idx="0">
                  <c:v>12.228</c:v>
                </c:pt>
                <c:pt idx="1">
                  <c:v>12.121</c:v>
                </c:pt>
                <c:pt idx="2">
                  <c:v>9.2729999999999997</c:v>
                </c:pt>
                <c:pt idx="3">
                  <c:v>7.452</c:v>
                </c:pt>
                <c:pt idx="4">
                  <c:v>7.883</c:v>
                </c:pt>
                <c:pt idx="5">
                  <c:v>9.0719999999999992</c:v>
                </c:pt>
                <c:pt idx="6">
                  <c:v>9.6839999999999993</c:v>
                </c:pt>
                <c:pt idx="7">
                  <c:v>9.0530000000000008</c:v>
                </c:pt>
                <c:pt idx="8">
                  <c:v>8.6240000000000006</c:v>
                </c:pt>
                <c:pt idx="9">
                  <c:v>9.9169999999999998</c:v>
                </c:pt>
                <c:pt idx="10">
                  <c:v>10.757</c:v>
                </c:pt>
                <c:pt idx="11">
                  <c:v>11.81</c:v>
                </c:pt>
                <c:pt idx="12">
                  <c:v>13.545999999999999</c:v>
                </c:pt>
                <c:pt idx="13">
                  <c:v>15.513999999999999</c:v>
                </c:pt>
                <c:pt idx="14">
                  <c:v>16.88</c:v>
                </c:pt>
                <c:pt idx="15">
                  <c:v>18.486999999999998</c:v>
                </c:pt>
                <c:pt idx="16">
                  <c:v>16.594999999999999</c:v>
                </c:pt>
                <c:pt idx="17">
                  <c:v>16.702000000000002</c:v>
                </c:pt>
                <c:pt idx="18">
                  <c:v>16.920000000000002</c:v>
                </c:pt>
                <c:pt idx="19">
                  <c:v>15.824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8D-4E85-8487-D46C1B4D0A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4924127"/>
        <c:axId val="1479608943"/>
      </c:lineChart>
      <c:catAx>
        <c:axId val="189492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79608943"/>
        <c:crosses val="autoZero"/>
        <c:auto val="1"/>
        <c:lblAlgn val="ctr"/>
        <c:lblOffset val="100"/>
        <c:noMultiLvlLbl val="0"/>
      </c:catAx>
      <c:valAx>
        <c:axId val="1479608943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;\-#,##0.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94924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200" b="1"/>
              <a:t>tasso irregolarità SERVIZI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9.1136692152611345E-2"/>
          <c:y val="7.8062242219722522E-2"/>
          <c:w val="0.87830774278215218"/>
          <c:h val="0.76722095452354155"/>
        </c:manualLayout>
      </c:layout>
      <c:lineChart>
        <c:grouping val="standard"/>
        <c:varyColors val="0"/>
        <c:ser>
          <c:idx val="0"/>
          <c:order val="0"/>
          <c:tx>
            <c:strRef>
              <c:f>GRAFICI!$B$34</c:f>
              <c:strCache>
                <c:ptCount val="1"/>
                <c:pt idx="0">
                  <c:v>ITA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8E-42A8-8023-38A9277D4D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GRAFICI!$C$33:$V$33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GRAFICI!$C$34:$V$34</c:f>
              <c:numCache>
                <c:formatCode>#,##0.0_ ;\-#,##0.0\ </c:formatCode>
                <c:ptCount val="20"/>
                <c:pt idx="0">
                  <c:v>15.462999999999999</c:v>
                </c:pt>
                <c:pt idx="1">
                  <c:v>15.859</c:v>
                </c:pt>
                <c:pt idx="2">
                  <c:v>14.776</c:v>
                </c:pt>
                <c:pt idx="3">
                  <c:v>13.83</c:v>
                </c:pt>
                <c:pt idx="4">
                  <c:v>13.952999999999999</c:v>
                </c:pt>
                <c:pt idx="5">
                  <c:v>13.856</c:v>
                </c:pt>
                <c:pt idx="6">
                  <c:v>13.997</c:v>
                </c:pt>
                <c:pt idx="7">
                  <c:v>13.807</c:v>
                </c:pt>
                <c:pt idx="8">
                  <c:v>13.584</c:v>
                </c:pt>
                <c:pt idx="9">
                  <c:v>13.41</c:v>
                </c:pt>
                <c:pt idx="10">
                  <c:v>13.212</c:v>
                </c:pt>
                <c:pt idx="11">
                  <c:v>13.315</c:v>
                </c:pt>
                <c:pt idx="12">
                  <c:v>13.321999999999999</c:v>
                </c:pt>
                <c:pt idx="13">
                  <c:v>13.581</c:v>
                </c:pt>
                <c:pt idx="14">
                  <c:v>14.225</c:v>
                </c:pt>
                <c:pt idx="15">
                  <c:v>14.323</c:v>
                </c:pt>
                <c:pt idx="16">
                  <c:v>13.88</c:v>
                </c:pt>
                <c:pt idx="17">
                  <c:v>13.866</c:v>
                </c:pt>
                <c:pt idx="18">
                  <c:v>13.387</c:v>
                </c:pt>
                <c:pt idx="19">
                  <c:v>13.215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8E-42A8-8023-38A9277D4DE0}"/>
            </c:ext>
          </c:extLst>
        </c:ser>
        <c:ser>
          <c:idx val="1"/>
          <c:order val="1"/>
          <c:tx>
            <c:strRef>
              <c:f>GRAFICI!$B$35</c:f>
              <c:strCache>
                <c:ptCount val="1"/>
                <c:pt idx="0">
                  <c:v>N-O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8E-42A8-8023-38A9277D4D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GRAFICI!$C$33:$V$33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GRAFICI!$C$35:$V$35</c:f>
              <c:numCache>
                <c:formatCode>#,##0.0_ ;\-#,##0.0\ </c:formatCode>
                <c:ptCount val="20"/>
                <c:pt idx="0">
                  <c:v>13.002000000000001</c:v>
                </c:pt>
                <c:pt idx="1">
                  <c:v>14.097</c:v>
                </c:pt>
                <c:pt idx="2">
                  <c:v>12.48</c:v>
                </c:pt>
                <c:pt idx="3">
                  <c:v>11.148999999999999</c:v>
                </c:pt>
                <c:pt idx="4">
                  <c:v>11.407999999999999</c:v>
                </c:pt>
                <c:pt idx="5">
                  <c:v>10.802</c:v>
                </c:pt>
                <c:pt idx="6">
                  <c:v>11.47</c:v>
                </c:pt>
                <c:pt idx="7">
                  <c:v>11.592000000000001</c:v>
                </c:pt>
                <c:pt idx="8">
                  <c:v>11.428000000000001</c:v>
                </c:pt>
                <c:pt idx="9">
                  <c:v>10.856</c:v>
                </c:pt>
                <c:pt idx="10">
                  <c:v>10.364000000000001</c:v>
                </c:pt>
                <c:pt idx="11">
                  <c:v>10.747</c:v>
                </c:pt>
                <c:pt idx="12">
                  <c:v>11.162000000000001</c:v>
                </c:pt>
                <c:pt idx="13">
                  <c:v>11.29</c:v>
                </c:pt>
                <c:pt idx="14">
                  <c:v>12.009</c:v>
                </c:pt>
                <c:pt idx="15">
                  <c:v>12.098000000000001</c:v>
                </c:pt>
                <c:pt idx="16">
                  <c:v>11.961</c:v>
                </c:pt>
                <c:pt idx="17">
                  <c:v>11.913</c:v>
                </c:pt>
                <c:pt idx="18">
                  <c:v>11.566000000000001</c:v>
                </c:pt>
                <c:pt idx="19">
                  <c:v>11.343999999999999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8E-42A8-8023-38A9277D4DE0}"/>
            </c:ext>
          </c:extLst>
        </c:ser>
        <c:ser>
          <c:idx val="2"/>
          <c:order val="2"/>
          <c:tx>
            <c:strRef>
              <c:f>GRAFICI!$B$36</c:f>
              <c:strCache>
                <c:ptCount val="1"/>
                <c:pt idx="0">
                  <c:v>LIG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57150">
                <a:solidFill>
                  <a:srgbClr val="FF0000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8E-42A8-8023-38A9277D4D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GRAFICI!$C$33:$V$33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GRAFICI!$C$36:$V$36</c:f>
              <c:numCache>
                <c:formatCode>#,##0.0_ ;\-#,##0.0\ </c:formatCode>
                <c:ptCount val="20"/>
                <c:pt idx="0">
                  <c:v>10.866</c:v>
                </c:pt>
                <c:pt idx="1">
                  <c:v>11.153</c:v>
                </c:pt>
                <c:pt idx="2">
                  <c:v>9.2140000000000004</c:v>
                </c:pt>
                <c:pt idx="3">
                  <c:v>8.0950000000000006</c:v>
                </c:pt>
                <c:pt idx="4">
                  <c:v>9.0839999999999996</c:v>
                </c:pt>
                <c:pt idx="5">
                  <c:v>9.923</c:v>
                </c:pt>
                <c:pt idx="6">
                  <c:v>10.984999999999999</c:v>
                </c:pt>
                <c:pt idx="7">
                  <c:v>10.334</c:v>
                </c:pt>
                <c:pt idx="8">
                  <c:v>9.8140000000000001</c:v>
                </c:pt>
                <c:pt idx="9">
                  <c:v>10.166</c:v>
                </c:pt>
                <c:pt idx="10">
                  <c:v>10.426</c:v>
                </c:pt>
                <c:pt idx="11">
                  <c:v>11.319000000000001</c:v>
                </c:pt>
                <c:pt idx="12">
                  <c:v>11.662000000000001</c:v>
                </c:pt>
                <c:pt idx="13">
                  <c:v>11.932</c:v>
                </c:pt>
                <c:pt idx="14">
                  <c:v>12.478999999999999</c:v>
                </c:pt>
                <c:pt idx="15">
                  <c:v>12.381</c:v>
                </c:pt>
                <c:pt idx="16">
                  <c:v>12.576000000000001</c:v>
                </c:pt>
                <c:pt idx="17">
                  <c:v>12.489000000000001</c:v>
                </c:pt>
                <c:pt idx="18">
                  <c:v>11.827</c:v>
                </c:pt>
                <c:pt idx="19">
                  <c:v>12.144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8E-42A8-8023-38A9277D4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9640431"/>
        <c:axId val="1908470319"/>
      </c:lineChart>
      <c:catAx>
        <c:axId val="1829640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08470319"/>
        <c:crosses val="autoZero"/>
        <c:auto val="1"/>
        <c:lblAlgn val="ctr"/>
        <c:lblOffset val="100"/>
        <c:noMultiLvlLbl val="0"/>
      </c:catAx>
      <c:valAx>
        <c:axId val="1908470319"/>
        <c:scaling>
          <c:orientation val="minMax"/>
          <c:min val="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;\-#,##0.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296404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0AE788-A571-436F-845D-09422B14DE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5F0CD20-BA8F-438C-8A05-8923D7CEF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900A54-CC57-4DD8-854C-D756BD688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A4E0AC-B338-4D68-B8EB-F46A695B4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2D4AA8-35DB-46CB-A012-BE121E9DC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17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E0B545-9541-4725-8495-D85C4A6A7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972DAF-C1BD-4F0F-B939-9B1F33740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04D52C-AF9F-4CC6-ABC5-3D1375BC6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4B3BB8-3431-4C57-898F-7FAF6095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7611E4-E403-417F-89E3-4294BF2C5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913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BD2EF6F-74A6-4D31-8E63-4E828E2FE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5F7521-C282-4C7B-8DD1-475635772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C56363-2332-42D5-96D5-17BF7D341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E8C501-E40C-49A2-9EC1-C7CF2965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DE69AF-F915-4F2D-A7C4-30964AC29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31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A6383D-333D-42E3-91BF-AE7AB2AAC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FA95D5-6DFC-4D54-9D17-E1963452D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3A8B4F-1415-40D1-9613-44A1FBD87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CCB1F4-211D-4E27-8401-74678A31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8E6DF4-D42C-4766-967B-3CCD28B6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37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20FF07-F8C5-4FEB-BCA0-A06197C13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7C14EA-55CD-49C4-96B7-6E6962D9B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6A1000-F665-4AA4-9042-2C507CBF7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847305-9368-4CBD-8729-8F449DA95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4A8359-6C88-4FDD-A90A-8AC6C29A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16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316602-6C5E-4C65-A401-59CA722A7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951511-560A-4E44-B64B-E56A60BE53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8D5E31-ED65-4D6A-8B9F-E94738259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E943E2-63B2-4E62-9BC5-DB3CA9F82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72F66F7-A2C5-4F0A-9330-382380549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ABD18A-877E-4AFF-B43D-52CD388DB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378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532821-5894-4A75-9B8A-AD622AA99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9908E24-2700-4FB1-A80C-5BDED8752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13DE905-E7F4-4F6A-89ED-A109F423B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6888299-42F9-45F1-AA4A-0B3358997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74FDA87-1BCF-47F6-B0DF-CD1CB66B20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F96E59E-BAFF-475B-808F-205B180D6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B9C94BF-801A-4DC6-ADC1-141CFE2C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D21839D-1E21-4AEA-A552-D8206A55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96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0706E3-103B-4EA5-949A-8939A1CD8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2F04283-8788-404D-8A25-107950A1F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35D7A01-DEC7-45BF-8D80-D18564CC2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96EF1CE-CE6D-4C0E-8BF3-97C0E3C91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96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B1E0CE9-7919-41E4-B400-0868C753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B98A2C-ACBE-4F15-A725-7F98D6D37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D67EFB-CFA4-40DA-99EA-10F3D1E1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61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E81DE-CC70-4235-A292-35FCBA59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932B1A-163E-484A-AE82-D408BAC3D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E621904-F202-4AAE-A95C-C7336CCFC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333F5FC-E9AC-4D4E-AFF3-442962CAF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BA5034-9B92-4F9D-A150-2733AF8E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CEB55B5-C39D-4FD9-8183-F55C8620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65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13C8B7-99CE-42CD-B918-FD79960F8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8F79904-0CFB-4779-A786-721D87B326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83806E4-548A-4062-9861-7FE4CFA180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30BD3BD-8FCB-4D73-9DA7-A1A37D2D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7F0AAFA-0849-4577-936A-C187B4D7F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C1E5A6-946D-4B03-9E76-30F066461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82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5580E68-2C0C-43F0-8C6A-91E8C7AC6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096FBC-7F96-4887-B38C-DCFCBEB93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1B6941-9701-4BAC-8948-225A164A43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65D32-77F6-41DA-95A3-254BA024BB73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621DEC-996A-4A4C-B716-7FF47240DB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7F4BA6-A509-4332-8425-34DAB115F2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D79DC-79A8-44E8-AA49-304AE9734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70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8BDA2F-C10D-4F1D-8CCD-9C511C2D0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ctr">
            <a:normAutofit/>
          </a:bodyPr>
          <a:lstStyle/>
          <a:p>
            <a:r>
              <a:rPr lang="it-IT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Tasso di irregolarità </a:t>
            </a:r>
            <a:br>
              <a:rPr lang="it-IT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lavoro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EB41572-4F81-436F-8F67-499B91CE6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843586"/>
          </a:xfrm>
        </p:spPr>
        <p:txBody>
          <a:bodyPr>
            <a:normAutofit fontScale="92500"/>
          </a:bodyPr>
          <a:lstStyle/>
          <a:p>
            <a:r>
              <a:rPr lang="it-IT" b="1" dirty="0"/>
              <a:t>Anni</a:t>
            </a:r>
            <a:r>
              <a:rPr lang="it-IT" dirty="0"/>
              <a:t>: 2000&gt;2019   Liguria, Nord-Ovest e Italia    </a:t>
            </a:r>
            <a:r>
              <a:rPr lang="it-IT" b="1" dirty="0"/>
              <a:t>Fonte</a:t>
            </a:r>
            <a:r>
              <a:rPr lang="it-IT" dirty="0"/>
              <a:t>: ISTAT                </a:t>
            </a:r>
            <a:r>
              <a:rPr lang="it-IT" b="1" dirty="0"/>
              <a:t>Elaborazioni e grafici</a:t>
            </a:r>
            <a:r>
              <a:rPr lang="it-IT" dirty="0"/>
              <a:t>: Marco De Silva</a:t>
            </a:r>
          </a:p>
          <a:p>
            <a:pPr algn="just"/>
            <a:r>
              <a:rPr lang="it-IT" dirty="0"/>
              <a:t>Il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tasso di irregolarità </a:t>
            </a:r>
            <a:r>
              <a:rPr lang="it-IT" dirty="0"/>
              <a:t>misura l’incidenza delle unità di lavoro irregolari rispetto al volume complessivo di unità di lavoro (ULA).</a:t>
            </a:r>
          </a:p>
          <a:p>
            <a:pPr algn="just"/>
            <a:r>
              <a:rPr lang="it-IT" dirty="0"/>
              <a:t>Le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ULA</a:t>
            </a:r>
            <a:r>
              <a:rPr lang="it-IT" dirty="0"/>
              <a:t> misurano in modo omogeneo il volume di lavoro prestato da tutti coloro i quali concorrono alle attività di produzione realizzate sul territorio economico di un paese. Le ULA rappresentano tutte le posizioni lavorative ricoperte dagli occupati e trasformate in unità equivalenti a tempo pieno.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001F35F-70DE-4BCA-A76C-C9E924458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02601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87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EB11AD-D335-4322-957A-4C5E7935E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algn="just"/>
            <a:r>
              <a:rPr lang="it-IT" sz="2400" dirty="0">
                <a:latin typeface="Abadi" panose="020B0604020104020204" pitchFamily="34" charset="0"/>
              </a:rPr>
              <a:t>La Liguria nel 2003 aveva il tasso di irregolarità più basso del Nord-Ovest e 5 punti sotto la media nazionale; nel 2019 dopo 4 anni di stabilità al 12,1% ed un momentaneo calo nel 2018, è risalito all’11,8% mentre sia il tasso medio nazionale (12,6%) sia quello del Nord-Ovest (10,2%) hanno proseguito un trend discendente.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6C4E75C-3625-465B-9D38-81CD4D0A5D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88547"/>
              </p:ext>
            </p:extLst>
          </p:nvPr>
        </p:nvGraphicFramePr>
        <p:xfrm>
          <a:off x="838200" y="1825624"/>
          <a:ext cx="10515600" cy="4799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9BF47BE1-AFF0-4116-992E-AF06A5237E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53952"/>
            <a:ext cx="1433660" cy="100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7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B14775-D4BD-4BE7-8600-373DE2D29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683"/>
            <a:ext cx="10515600" cy="1610006"/>
          </a:xfrm>
        </p:spPr>
        <p:txBody>
          <a:bodyPr>
            <a:noAutofit/>
          </a:bodyPr>
          <a:lstStyle/>
          <a:p>
            <a:pPr algn="just"/>
            <a:r>
              <a:rPr lang="it-IT" sz="3600" dirty="0">
                <a:latin typeface="Abadi" panose="020B0604020104020204" pitchFamily="34" charset="0"/>
              </a:rPr>
              <a:t>Nell’</a:t>
            </a:r>
            <a:r>
              <a:rPr lang="it-IT" sz="3600" dirty="0">
                <a:highlight>
                  <a:srgbClr val="FFFF00"/>
                </a:highlight>
                <a:latin typeface="Abadi" panose="020B0604020104020204" pitchFamily="34" charset="0"/>
              </a:rPr>
              <a:t>agricoltura</a:t>
            </a:r>
            <a:r>
              <a:rPr lang="it-IT" sz="3600" dirty="0">
                <a:latin typeface="Abadi" panose="020B0604020104020204" pitchFamily="34" charset="0"/>
              </a:rPr>
              <a:t> la Liguria riscontra un livello di </a:t>
            </a:r>
            <a:r>
              <a:rPr lang="it-IT" sz="3600" u="sng" dirty="0">
                <a:latin typeface="Abadi" panose="020B0604020104020204" pitchFamily="34" charset="0"/>
              </a:rPr>
              <a:t>irregolarità (12,6%) inferiore </a:t>
            </a:r>
            <a:r>
              <a:rPr lang="it-IT" sz="3600" dirty="0">
                <a:latin typeface="Abadi" panose="020B0604020104020204" pitchFamily="34" charset="0"/>
              </a:rPr>
              <a:t>sia al N-O (14%) sia alla media nazionale (24,1%); è l’unico caso. 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A7516E4-E780-4CB9-82A6-5491862BBD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3227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2BFF9CC5-D22F-4F92-B3E1-1DE708BC5D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53952"/>
            <a:ext cx="1433660" cy="100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15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B62544-C6BA-4A9A-9691-9ABEBC018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507"/>
            <a:ext cx="10515600" cy="1565182"/>
          </a:xfrm>
        </p:spPr>
        <p:txBody>
          <a:bodyPr>
            <a:normAutofit fontScale="90000"/>
          </a:bodyPr>
          <a:lstStyle/>
          <a:p>
            <a:pPr algn="just"/>
            <a:r>
              <a:rPr lang="it-IT" sz="2400" dirty="0">
                <a:latin typeface="Abadi" panose="020B0604020104020204" pitchFamily="34" charset="0"/>
              </a:rPr>
              <a:t>Se è vero che il tasso di irregolarità nelle </a:t>
            </a:r>
            <a:r>
              <a:rPr lang="it-IT" sz="2400" dirty="0">
                <a:highlight>
                  <a:srgbClr val="FFFF00"/>
                </a:highlight>
                <a:latin typeface="Abadi" panose="020B0604020104020204" pitchFamily="34" charset="0"/>
              </a:rPr>
              <a:t>attività manifatturiere </a:t>
            </a:r>
            <a:r>
              <a:rPr lang="it-IT" sz="2400" dirty="0">
                <a:latin typeface="Abadi" panose="020B0604020104020204" pitchFamily="34" charset="0"/>
              </a:rPr>
              <a:t>è circa la metà di quello complessivo nelle tre ripartizioni, si noti però come in Liguria si raggiunga nel 2019 il massimo storico (6,2% dal 5,9% del 2018) agganciando il dato medio nazionale che è in calo però da un biennio; il Nord-Ovest scende invece al 5,1% dal 5,4%. La forbice inizia a divaricarsi tra Liguria e Nord-Ovest.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8A50FFC-4EFB-4A06-A15F-78F71350A5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2946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B9008498-EB5A-465F-96B4-9C5E7DC44F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53952"/>
            <a:ext cx="1433660" cy="100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771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DAE4E-A80C-4A13-8B6B-19E608C1B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247" y="80683"/>
            <a:ext cx="10811435" cy="1610006"/>
          </a:xfrm>
        </p:spPr>
        <p:txBody>
          <a:bodyPr>
            <a:noAutofit/>
          </a:bodyPr>
          <a:lstStyle/>
          <a:p>
            <a:pPr algn="ctr"/>
            <a:r>
              <a:rPr lang="it-IT" sz="2800" dirty="0">
                <a:latin typeface="Abadi" panose="020B0604020104020204" pitchFamily="34" charset="0"/>
              </a:rPr>
              <a:t>Le </a:t>
            </a:r>
            <a:r>
              <a:rPr lang="it-IT" sz="2800" dirty="0">
                <a:highlight>
                  <a:srgbClr val="FFFF00"/>
                </a:highlight>
                <a:latin typeface="Abadi" panose="020B0604020104020204" pitchFamily="34" charset="0"/>
              </a:rPr>
              <a:t>Costruzioni</a:t>
            </a:r>
            <a:r>
              <a:rPr lang="it-IT" sz="2800" dirty="0">
                <a:latin typeface="Abadi" panose="020B0604020104020204" pitchFamily="34" charset="0"/>
              </a:rPr>
              <a:t> dal 2013 vedono la Liguria con un </a:t>
            </a:r>
            <a:r>
              <a:rPr lang="it-IT" sz="2800" u="sng" dirty="0">
                <a:latin typeface="Abadi" panose="020B0604020104020204" pitchFamily="34" charset="0"/>
              </a:rPr>
              <a:t>tasso di irregolarità sempre superiore sia al N-O sia alla media nazionale</a:t>
            </a:r>
            <a:r>
              <a:rPr lang="it-IT" sz="2800" dirty="0">
                <a:latin typeface="Abadi" panose="020B0604020104020204" pitchFamily="34" charset="0"/>
              </a:rPr>
              <a:t>; </a:t>
            </a:r>
            <a:br>
              <a:rPr lang="it-IT" sz="2800" dirty="0">
                <a:latin typeface="Abadi" panose="020B0604020104020204" pitchFamily="34" charset="0"/>
              </a:rPr>
            </a:br>
            <a:r>
              <a:rPr lang="it-IT" sz="2800" dirty="0">
                <a:latin typeface="Abadi" panose="020B0604020104020204" pitchFamily="34" charset="0"/>
              </a:rPr>
              <a:t>nel 2019 pur calando di oltre un punto percentuale rispetto all’anno precedente segna 15,8%, oltre 4 p.p. sopra la media del N-O.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D0ACE2F-016E-4616-BD05-DF2F35192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400718"/>
              </p:ext>
            </p:extLst>
          </p:nvPr>
        </p:nvGraphicFramePr>
        <p:xfrm>
          <a:off x="838200" y="1825624"/>
          <a:ext cx="10515600" cy="475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C23D9099-CE44-4080-B21A-95A64ABFAA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53952"/>
            <a:ext cx="1433660" cy="100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800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F67654-DABC-4DBE-B4BC-4CAFAD47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800" dirty="0">
                <a:latin typeface="Abadi" panose="020B0604020104020204" pitchFamily="34" charset="0"/>
              </a:rPr>
              <a:t>I </a:t>
            </a:r>
            <a:r>
              <a:rPr lang="it-IT" sz="2800" dirty="0">
                <a:highlight>
                  <a:srgbClr val="FFFF00"/>
                </a:highlight>
                <a:latin typeface="Abadi" panose="020B0604020104020204" pitchFamily="34" charset="0"/>
              </a:rPr>
              <a:t>servizi</a:t>
            </a:r>
            <a:r>
              <a:rPr lang="it-IT" sz="2800" dirty="0">
                <a:latin typeface="Abadi" panose="020B0604020104020204" pitchFamily="34" charset="0"/>
              </a:rPr>
              <a:t> vedono ancora una volta la Liguria in contro-tendenza rispetto al N-O e della media nazionale; tasso al 12,1% in aumento contro 11,3% del N-O e 13,2% (Ita) in diminuzione sul 2018.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B3FB05B8-93D7-4882-A0BB-2AEA7A33F6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461162"/>
              </p:ext>
            </p:extLst>
          </p:nvPr>
        </p:nvGraphicFramePr>
        <p:xfrm>
          <a:off x="838200" y="1825625"/>
          <a:ext cx="10515600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01672E88-037F-4524-A45D-44851856FE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53952"/>
            <a:ext cx="1433660" cy="100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269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392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Abadi</vt:lpstr>
      <vt:lpstr>Arial</vt:lpstr>
      <vt:lpstr>Calibri</vt:lpstr>
      <vt:lpstr>Calibri Light</vt:lpstr>
      <vt:lpstr>Tema di Office</vt:lpstr>
      <vt:lpstr>Tasso di irregolarità  nel lavoro</vt:lpstr>
      <vt:lpstr>La Liguria nel 2003 aveva il tasso di irregolarità più basso del Nord-Ovest e 5 punti sotto la media nazionale; nel 2019 dopo 4 anni di stabilità al 12,1% ed un momentaneo calo nel 2018, è risalito all’11,8% mentre sia il tasso medio nazionale (12,6%) sia quello del Nord-Ovest (10,2%) hanno proseguito un trend discendente.</vt:lpstr>
      <vt:lpstr>Nell’agricoltura la Liguria riscontra un livello di irregolarità (12,6%) inferiore sia al N-O (14%) sia alla media nazionale (24,1%); è l’unico caso. </vt:lpstr>
      <vt:lpstr>Se è vero che il tasso di irregolarità nelle attività manifatturiere è circa la metà di quello complessivo nelle tre ripartizioni, si noti però come in Liguria si raggiunga nel 2019 il massimo storico (6,2% dal 5,9% del 2018) agganciando il dato medio nazionale che è in calo però da un biennio; il Nord-Ovest scende invece al 5,1% dal 5,4%. La forbice inizia a divaricarsi tra Liguria e Nord-Ovest.</vt:lpstr>
      <vt:lpstr>Le Costruzioni dal 2013 vedono la Liguria con un tasso di irregolarità sempre superiore sia al N-O sia alla media nazionale;  nel 2019 pur calando di oltre un punto percentuale rispetto all’anno precedente segna 15,8%, oltre 4 p.p. sopra la media del N-O.</vt:lpstr>
      <vt:lpstr>I servizi vedono ancora una volta la Liguria in contro-tendenza rispetto al N-O e della media nazionale; tasso al 12,1% in aumento contro 11,3% del N-O e 13,2% (Ita) in diminuzione sul 2018.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DeSilva</dc:creator>
  <cp:lastModifiedBy>Marco DeSilva</cp:lastModifiedBy>
  <cp:revision>6</cp:revision>
  <cp:lastPrinted>2022-10-17T09:53:22Z</cp:lastPrinted>
  <dcterms:created xsi:type="dcterms:W3CDTF">2022-10-17T07:42:56Z</dcterms:created>
  <dcterms:modified xsi:type="dcterms:W3CDTF">2022-10-18T08:41:41Z</dcterms:modified>
</cp:coreProperties>
</file>