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wnloads\Nuovi%20rapporti%20di%20lavoro%20(16).csv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assunzioni</a:t>
            </a:r>
            <a:r>
              <a:rPr lang="en-US" dirty="0"/>
              <a:t> in Liguria I&gt;III </a:t>
            </a:r>
            <a:r>
              <a:rPr lang="en-US" dirty="0" err="1"/>
              <a:t>trimestre</a:t>
            </a: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Foglio1!$B$5</c:f>
              <c:strCache>
                <c:ptCount val="1"/>
                <c:pt idx="0">
                  <c:v>totale 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Foglio1!$C$4:$J$4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Foglio1!$C$5:$J$5</c:f>
              <c:numCache>
                <c:formatCode>General</c:formatCode>
                <c:ptCount val="8"/>
                <c:pt idx="0">
                  <c:v>104133</c:v>
                </c:pt>
                <c:pt idx="1">
                  <c:v>110665</c:v>
                </c:pt>
                <c:pt idx="2">
                  <c:v>109437</c:v>
                </c:pt>
                <c:pt idx="3">
                  <c:v>136193</c:v>
                </c:pt>
                <c:pt idx="4">
                  <c:v>144715</c:v>
                </c:pt>
                <c:pt idx="5">
                  <c:v>146853</c:v>
                </c:pt>
                <c:pt idx="6">
                  <c:v>107860</c:v>
                </c:pt>
                <c:pt idx="7">
                  <c:v>125034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9-4DB4-84B9-D622F047FEC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57348480"/>
        <c:axId val="1448587024"/>
      </c:barChart>
      <c:catAx>
        <c:axId val="13573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48587024"/>
        <c:crosses val="autoZero"/>
        <c:auto val="1"/>
        <c:lblAlgn val="ctr"/>
        <c:lblOffset val="100"/>
        <c:noMultiLvlLbl val="0"/>
      </c:catAx>
      <c:valAx>
        <c:axId val="1448587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734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miter lim="800000"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Stagionali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Foglio1!$B$34</c:f>
              <c:strCache>
                <c:ptCount val="1"/>
                <c:pt idx="0">
                  <c:v>Stag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Foglio1!$C$33:$J$33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Foglio1!$C$34:$J$34</c:f>
              <c:numCache>
                <c:formatCode>General</c:formatCode>
                <c:ptCount val="8"/>
                <c:pt idx="0">
                  <c:v>10489</c:v>
                </c:pt>
                <c:pt idx="1">
                  <c:v>10781</c:v>
                </c:pt>
                <c:pt idx="2">
                  <c:v>11008</c:v>
                </c:pt>
                <c:pt idx="3">
                  <c:v>13365</c:v>
                </c:pt>
                <c:pt idx="4">
                  <c:v>14351</c:v>
                </c:pt>
                <c:pt idx="5">
                  <c:v>18340</c:v>
                </c:pt>
                <c:pt idx="6">
                  <c:v>17389</c:v>
                </c:pt>
                <c:pt idx="7">
                  <c:v>23242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77-48FB-AAF5-45548AB0A69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83275760"/>
        <c:axId val="1169395872"/>
      </c:barChart>
      <c:catAx>
        <c:axId val="128327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69395872"/>
        <c:crosses val="autoZero"/>
        <c:auto val="1"/>
        <c:lblAlgn val="ctr"/>
        <c:lblOffset val="100"/>
        <c:noMultiLvlLbl val="0"/>
      </c:catAx>
      <c:valAx>
        <c:axId val="1169395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8327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Somministrati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Foglio1!$B$38</c:f>
              <c:strCache>
                <c:ptCount val="1"/>
                <c:pt idx="0">
                  <c:v>Somm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Foglio1!$C$37:$J$37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Foglio1!$C$38:$J$38</c:f>
              <c:numCache>
                <c:formatCode>General</c:formatCode>
                <c:ptCount val="8"/>
                <c:pt idx="0">
                  <c:v>12791</c:v>
                </c:pt>
                <c:pt idx="1">
                  <c:v>14593</c:v>
                </c:pt>
                <c:pt idx="2">
                  <c:v>16372</c:v>
                </c:pt>
                <c:pt idx="3">
                  <c:v>20725</c:v>
                </c:pt>
                <c:pt idx="4">
                  <c:v>21942</c:v>
                </c:pt>
                <c:pt idx="5">
                  <c:v>16486</c:v>
                </c:pt>
                <c:pt idx="6">
                  <c:v>13174</c:v>
                </c:pt>
                <c:pt idx="7">
                  <c:v>15664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C-4A1E-931C-900FCD79292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71291824"/>
        <c:axId val="1283455872"/>
      </c:barChart>
      <c:catAx>
        <c:axId val="127129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83455872"/>
        <c:crosses val="autoZero"/>
        <c:auto val="1"/>
        <c:lblAlgn val="ctr"/>
        <c:lblOffset val="100"/>
        <c:noMultiLvlLbl val="0"/>
      </c:catAx>
      <c:valAx>
        <c:axId val="1283455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1291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Intermittenti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Foglio1!$B$42</c:f>
              <c:strCache>
                <c:ptCount val="1"/>
                <c:pt idx="0">
                  <c:v>Intm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Foglio1!$C$41:$J$41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Foglio1!$C$42:$J$42</c:f>
              <c:numCache>
                <c:formatCode>General</c:formatCode>
                <c:ptCount val="8"/>
                <c:pt idx="0">
                  <c:v>9153</c:v>
                </c:pt>
                <c:pt idx="1">
                  <c:v>8147</c:v>
                </c:pt>
                <c:pt idx="2">
                  <c:v>9337</c:v>
                </c:pt>
                <c:pt idx="3">
                  <c:v>21441</c:v>
                </c:pt>
                <c:pt idx="4">
                  <c:v>22752</c:v>
                </c:pt>
                <c:pt idx="5">
                  <c:v>23803</c:v>
                </c:pt>
                <c:pt idx="6">
                  <c:v>17166</c:v>
                </c:pt>
                <c:pt idx="7">
                  <c:v>19276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2D-4C44-BBF7-CB430BBC64D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83340944"/>
        <c:axId val="1448594512"/>
      </c:barChart>
      <c:catAx>
        <c:axId val="128334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48594512"/>
        <c:crosses val="autoZero"/>
        <c:auto val="1"/>
        <c:lblAlgn val="ctr"/>
        <c:lblOffset val="100"/>
        <c:noMultiLvlLbl val="0"/>
      </c:catAx>
      <c:valAx>
        <c:axId val="1448594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8334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var. % assunzioni 2021 su gen&gt;set 2020</a:t>
            </a:r>
          </a:p>
        </c:rich>
      </c:tx>
      <c:overlay val="0"/>
      <c:spPr>
        <a:solidFill>
          <a:schemeClr val="tx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Foglio1!$C$85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Foglio1!$B$86:$B$92</c:f>
              <c:strCache>
                <c:ptCount val="7"/>
                <c:pt idx="0">
                  <c:v>CTI</c:v>
                </c:pt>
                <c:pt idx="1">
                  <c:v>CTD</c:v>
                </c:pt>
                <c:pt idx="2">
                  <c:v>APPR</c:v>
                </c:pt>
                <c:pt idx="3">
                  <c:v>STAG</c:v>
                </c:pt>
                <c:pt idx="4">
                  <c:v>SOMM</c:v>
                </c:pt>
                <c:pt idx="5">
                  <c:v>INTM</c:v>
                </c:pt>
                <c:pt idx="6">
                  <c:v>TOT ASS</c:v>
                </c:pt>
              </c:strCache>
            </c:strRef>
          </c:cat>
          <c:val>
            <c:numRef>
              <c:f>Foglio1!$C$86:$C$92</c:f>
              <c:numCache>
                <c:formatCode>General</c:formatCode>
                <c:ptCount val="7"/>
                <c:pt idx="0">
                  <c:v>24.6</c:v>
                </c:pt>
                <c:pt idx="1">
                  <c:v>21.9</c:v>
                </c:pt>
                <c:pt idx="2">
                  <c:v>34.5</c:v>
                </c:pt>
                <c:pt idx="3">
                  <c:v>39.5</c:v>
                </c:pt>
                <c:pt idx="4">
                  <c:v>41.2</c:v>
                </c:pt>
                <c:pt idx="5">
                  <c:v>22.5</c:v>
                </c:pt>
                <c:pt idx="6">
                  <c:v>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A7-4FD7-92D5-7D352C124BF6}"/>
            </c:ext>
          </c:extLst>
        </c:ser>
        <c:ser>
          <c:idx val="1"/>
          <c:order val="1"/>
          <c:tx>
            <c:strRef>
              <c:f>Foglio1!$D$85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rgbClr val="7030A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Foglio1!$B$86:$B$92</c:f>
              <c:strCache>
                <c:ptCount val="7"/>
                <c:pt idx="0">
                  <c:v>CTI</c:v>
                </c:pt>
                <c:pt idx="1">
                  <c:v>CTD</c:v>
                </c:pt>
                <c:pt idx="2">
                  <c:v>APPR</c:v>
                </c:pt>
                <c:pt idx="3">
                  <c:v>STAG</c:v>
                </c:pt>
                <c:pt idx="4">
                  <c:v>SOMM</c:v>
                </c:pt>
                <c:pt idx="5">
                  <c:v>INTM</c:v>
                </c:pt>
                <c:pt idx="6">
                  <c:v>TOT ASS</c:v>
                </c:pt>
              </c:strCache>
            </c:strRef>
          </c:cat>
          <c:val>
            <c:numRef>
              <c:f>Foglio1!$D$86:$D$92</c:f>
              <c:numCache>
                <c:formatCode>General</c:formatCode>
                <c:ptCount val="7"/>
                <c:pt idx="0">
                  <c:v>8</c:v>
                </c:pt>
                <c:pt idx="1">
                  <c:v>9.6</c:v>
                </c:pt>
                <c:pt idx="2">
                  <c:v>26.6</c:v>
                </c:pt>
                <c:pt idx="3">
                  <c:v>33.700000000000003</c:v>
                </c:pt>
                <c:pt idx="4">
                  <c:v>18.899999999999999</c:v>
                </c:pt>
                <c:pt idx="5">
                  <c:v>12.3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A7-4FD7-92D5-7D352C124BF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57371280"/>
        <c:axId val="1270640240"/>
      </c:barChart>
      <c:catAx>
        <c:axId val="135737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70640240"/>
        <c:crosses val="autoZero"/>
        <c:auto val="1"/>
        <c:lblAlgn val="ctr"/>
        <c:lblOffset val="100"/>
        <c:noMultiLvlLbl val="0"/>
      </c:catAx>
      <c:valAx>
        <c:axId val="12706402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5737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ripartizione in % contratti assunzioni TOTALE Liguria I&gt;III trim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2597043463726018"/>
          <c:w val="0.90585478008858278"/>
          <c:h val="0.87402956536273979"/>
        </c:manualLayout>
      </c:layout>
      <c:pie3DChart>
        <c:varyColors val="1"/>
        <c:ser>
          <c:idx val="0"/>
          <c:order val="0"/>
          <c:tx>
            <c:strRef>
              <c:f>Foglio1!$C$103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803-462B-8469-117D1AD2BD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803-462B-8469-117D1AD2BD4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803-462B-8469-117D1AD2BD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803-462B-8469-117D1AD2BD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803-462B-8469-117D1AD2BD4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1803-462B-8469-117D1AD2BD4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Foglio1!$B$104:$B$109</c:f>
              <c:strCache>
                <c:ptCount val="6"/>
                <c:pt idx="0">
                  <c:v>CTI</c:v>
                </c:pt>
                <c:pt idx="1">
                  <c:v>CTD</c:v>
                </c:pt>
                <c:pt idx="2">
                  <c:v>APPR</c:v>
                </c:pt>
                <c:pt idx="3">
                  <c:v>STAG</c:v>
                </c:pt>
                <c:pt idx="4">
                  <c:v>SOMM</c:v>
                </c:pt>
                <c:pt idx="5">
                  <c:v>INTM</c:v>
                </c:pt>
              </c:strCache>
            </c:strRef>
          </c:cat>
          <c:val>
            <c:numRef>
              <c:f>Foglio1!$C$104:$C$109</c:f>
              <c:numCache>
                <c:formatCode>General</c:formatCode>
                <c:ptCount val="6"/>
                <c:pt idx="0">
                  <c:v>15803</c:v>
                </c:pt>
                <c:pt idx="1">
                  <c:v>58409</c:v>
                </c:pt>
                <c:pt idx="2">
                  <c:v>7039</c:v>
                </c:pt>
                <c:pt idx="3">
                  <c:v>23242</c:v>
                </c:pt>
                <c:pt idx="4">
                  <c:v>15664</c:v>
                </c:pt>
                <c:pt idx="5">
                  <c:v>19276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803-462B-8469-117D1AD2BD4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ripartizione in % contratti assunzione femmine in Liguria I&gt;III trim 2021</a:t>
            </a:r>
            <a:endParaRPr lang="it-IT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1" i="0" u="none" strike="noStrike" kern="1200" baseline="0">
              <a:solidFill>
                <a:sysClr val="windowText" lastClr="000000">
                  <a:lumMod val="75000"/>
                  <a:lumOff val="25000"/>
                </a:sys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Foglio1!$C$113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532-4639-B901-B5E1054A7E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532-4639-B901-B5E1054A7E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532-4639-B901-B5E1054A7E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532-4639-B901-B5E1054A7E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532-4639-B901-B5E1054A7E8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5532-4639-B901-B5E1054A7E8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Foglio1!$B$114:$B$119</c:f>
              <c:strCache>
                <c:ptCount val="6"/>
                <c:pt idx="0">
                  <c:v>CTI</c:v>
                </c:pt>
                <c:pt idx="1">
                  <c:v>CTD</c:v>
                </c:pt>
                <c:pt idx="2">
                  <c:v>APPR</c:v>
                </c:pt>
                <c:pt idx="3">
                  <c:v>STAG</c:v>
                </c:pt>
                <c:pt idx="4">
                  <c:v>SOMM</c:v>
                </c:pt>
                <c:pt idx="5">
                  <c:v>INTM</c:v>
                </c:pt>
              </c:strCache>
            </c:strRef>
          </c:cat>
          <c:val>
            <c:numRef>
              <c:f>Foglio1!$C$114:$C$119</c:f>
              <c:numCache>
                <c:formatCode>General</c:formatCode>
                <c:ptCount val="6"/>
                <c:pt idx="0">
                  <c:v>5146</c:v>
                </c:pt>
                <c:pt idx="1">
                  <c:v>20622</c:v>
                </c:pt>
                <c:pt idx="2">
                  <c:v>2518</c:v>
                </c:pt>
                <c:pt idx="3">
                  <c:v>11262</c:v>
                </c:pt>
                <c:pt idx="4">
                  <c:v>6366</c:v>
                </c:pt>
                <c:pt idx="5">
                  <c:v>9501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532-4639-B901-B5E1054A7E8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ripartizione in % contratti assunzione maschi in Liguria I&gt;III trim 2021</a:t>
            </a:r>
            <a:endParaRPr lang="it-IT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1" i="0" u="none" strike="noStrike" kern="1200" baseline="0">
              <a:solidFill>
                <a:sysClr val="windowText" lastClr="000000">
                  <a:lumMod val="75000"/>
                  <a:lumOff val="25000"/>
                </a:sys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Foglio1!$C$121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7A1-4563-B838-D41AC0140F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7A1-4563-B838-D41AC0140F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7A1-4563-B838-D41AC0140F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7A1-4563-B838-D41AC0140F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F7A1-4563-B838-D41AC0140F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F7A1-4563-B838-D41AC0140FE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Foglio1!$B$122:$B$127</c:f>
              <c:strCache>
                <c:ptCount val="6"/>
                <c:pt idx="0">
                  <c:v>CTI</c:v>
                </c:pt>
                <c:pt idx="1">
                  <c:v>CTD</c:v>
                </c:pt>
                <c:pt idx="2">
                  <c:v>APPR</c:v>
                </c:pt>
                <c:pt idx="3">
                  <c:v>STAG</c:v>
                </c:pt>
                <c:pt idx="4">
                  <c:v>SOMM</c:v>
                </c:pt>
                <c:pt idx="5">
                  <c:v>INTM</c:v>
                </c:pt>
              </c:strCache>
            </c:strRef>
          </c:cat>
          <c:val>
            <c:numRef>
              <c:f>Foglio1!$C$122:$C$127</c:f>
              <c:numCache>
                <c:formatCode>General</c:formatCode>
                <c:ptCount val="6"/>
                <c:pt idx="0">
                  <c:v>10657</c:v>
                </c:pt>
                <c:pt idx="1">
                  <c:v>37787</c:v>
                </c:pt>
                <c:pt idx="2">
                  <c:v>4521</c:v>
                </c:pt>
                <c:pt idx="3">
                  <c:v>11980</c:v>
                </c:pt>
                <c:pt idx="4">
                  <c:v>9298</c:v>
                </c:pt>
                <c:pt idx="5">
                  <c:v>9775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7A1-4563-B838-D41AC0140FE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err="1">
                <a:solidFill>
                  <a:srgbClr val="FFFF00"/>
                </a:solidFill>
              </a:rPr>
              <a:t>ripartizione</a:t>
            </a:r>
            <a:r>
              <a:rPr lang="en-US" sz="1800" dirty="0">
                <a:solidFill>
                  <a:srgbClr val="FFFF00"/>
                </a:solidFill>
              </a:rPr>
              <a:t> in % </a:t>
            </a:r>
            <a:r>
              <a:rPr lang="en-US" sz="1800" dirty="0" err="1">
                <a:solidFill>
                  <a:srgbClr val="FFFF00"/>
                </a:solidFill>
              </a:rPr>
              <a:t>delle</a:t>
            </a:r>
            <a:r>
              <a:rPr lang="en-US" sz="1800" dirty="0">
                <a:solidFill>
                  <a:srgbClr val="FFFF00"/>
                </a:solidFill>
              </a:rPr>
              <a:t> </a:t>
            </a:r>
            <a:r>
              <a:rPr lang="en-US" sz="1800" dirty="0" err="1">
                <a:solidFill>
                  <a:srgbClr val="FFFF00"/>
                </a:solidFill>
              </a:rPr>
              <a:t>assunzioni</a:t>
            </a:r>
            <a:r>
              <a:rPr lang="en-US" sz="1800" dirty="0">
                <a:solidFill>
                  <a:srgbClr val="FFFF00"/>
                </a:solidFill>
              </a:rPr>
              <a:t> per </a:t>
            </a:r>
            <a:r>
              <a:rPr lang="en-US" sz="1800" dirty="0" err="1">
                <a:solidFill>
                  <a:srgbClr val="FFFF00"/>
                </a:solidFill>
              </a:rPr>
              <a:t>tipologia</a:t>
            </a:r>
            <a:r>
              <a:rPr lang="en-US" sz="1800" dirty="0">
                <a:solidFill>
                  <a:srgbClr val="FFFF00"/>
                </a:solidFill>
              </a:rPr>
              <a:t> e </a:t>
            </a:r>
            <a:r>
              <a:rPr lang="en-US" sz="1800" dirty="0" err="1">
                <a:solidFill>
                  <a:srgbClr val="FFFF00"/>
                </a:solidFill>
              </a:rPr>
              <a:t>sesso</a:t>
            </a:r>
            <a:r>
              <a:rPr lang="en-US" sz="1800" dirty="0">
                <a:solidFill>
                  <a:srgbClr val="FFFF00"/>
                </a:solidFill>
              </a:rPr>
              <a:t> (Liguria, I&gt;III trim. 2021)</a:t>
            </a:r>
          </a:p>
        </c:rich>
      </c:tx>
      <c:overlay val="0"/>
      <c:spPr>
        <a:solidFill>
          <a:schemeClr val="bg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FFFF00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10500882059297875"/>
          <c:w val="0.93888888888888888"/>
          <c:h val="0.681688403800196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Foglio1!$C$129</c:f>
              <c:strCache>
                <c:ptCount val="1"/>
                <c:pt idx="0">
                  <c:v>%ass M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Foglio1!$B$130:$B$136</c:f>
              <c:strCache>
                <c:ptCount val="7"/>
                <c:pt idx="0">
                  <c:v>CTI</c:v>
                </c:pt>
                <c:pt idx="1">
                  <c:v>CTD</c:v>
                </c:pt>
                <c:pt idx="2">
                  <c:v>APPR</c:v>
                </c:pt>
                <c:pt idx="3">
                  <c:v>STAG</c:v>
                </c:pt>
                <c:pt idx="4">
                  <c:v>SOMM</c:v>
                </c:pt>
                <c:pt idx="5">
                  <c:v>INTM</c:v>
                </c:pt>
                <c:pt idx="6">
                  <c:v>totale</c:v>
                </c:pt>
              </c:strCache>
            </c:strRef>
          </c:cat>
          <c:val>
            <c:numRef>
              <c:f>Foglio1!$C$130:$C$136</c:f>
              <c:numCache>
                <c:formatCode>General</c:formatCode>
                <c:ptCount val="7"/>
                <c:pt idx="0">
                  <c:v>67.400000000000006</c:v>
                </c:pt>
                <c:pt idx="1">
                  <c:v>64.7</c:v>
                </c:pt>
                <c:pt idx="2">
                  <c:v>64.2</c:v>
                </c:pt>
                <c:pt idx="3">
                  <c:v>51.5</c:v>
                </c:pt>
                <c:pt idx="4">
                  <c:v>59.4</c:v>
                </c:pt>
                <c:pt idx="5">
                  <c:v>50.7</c:v>
                </c:pt>
                <c:pt idx="6">
                  <c:v>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DE-407E-95A3-FD533C352236}"/>
            </c:ext>
          </c:extLst>
        </c:ser>
        <c:ser>
          <c:idx val="1"/>
          <c:order val="1"/>
          <c:tx>
            <c:strRef>
              <c:f>Foglio1!$D$129</c:f>
              <c:strCache>
                <c:ptCount val="1"/>
                <c:pt idx="0">
                  <c:v>%ass F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Foglio1!$B$130:$B$136</c:f>
              <c:strCache>
                <c:ptCount val="7"/>
                <c:pt idx="0">
                  <c:v>CTI</c:v>
                </c:pt>
                <c:pt idx="1">
                  <c:v>CTD</c:v>
                </c:pt>
                <c:pt idx="2">
                  <c:v>APPR</c:v>
                </c:pt>
                <c:pt idx="3">
                  <c:v>STAG</c:v>
                </c:pt>
                <c:pt idx="4">
                  <c:v>SOMM</c:v>
                </c:pt>
                <c:pt idx="5">
                  <c:v>INTM</c:v>
                </c:pt>
                <c:pt idx="6">
                  <c:v>totale</c:v>
                </c:pt>
              </c:strCache>
            </c:strRef>
          </c:cat>
          <c:val>
            <c:numRef>
              <c:f>Foglio1!$D$130:$D$136</c:f>
              <c:numCache>
                <c:formatCode>General</c:formatCode>
                <c:ptCount val="7"/>
                <c:pt idx="0">
                  <c:v>32.6</c:v>
                </c:pt>
                <c:pt idx="1">
                  <c:v>35.299999999999997</c:v>
                </c:pt>
                <c:pt idx="2">
                  <c:v>35.799999999999997</c:v>
                </c:pt>
                <c:pt idx="3">
                  <c:v>48.8</c:v>
                </c:pt>
                <c:pt idx="4">
                  <c:v>40.6</c:v>
                </c:pt>
                <c:pt idx="5">
                  <c:v>49.3</c:v>
                </c:pt>
                <c:pt idx="6">
                  <c:v>42.2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DE-407E-95A3-FD533C35223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53681520"/>
        <c:axId val="1452613456"/>
      </c:barChart>
      <c:catAx>
        <c:axId val="155368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2613456"/>
        <c:crosses val="autoZero"/>
        <c:auto val="1"/>
        <c:lblAlgn val="ctr"/>
        <c:lblOffset val="100"/>
        <c:noMultiLvlLbl val="0"/>
      </c:catAx>
      <c:valAx>
        <c:axId val="14526134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5368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Contratti</a:t>
            </a:r>
            <a:r>
              <a:rPr lang="en-US" dirty="0"/>
              <a:t> a Tempo </a:t>
            </a:r>
            <a:r>
              <a:rPr lang="en-US" dirty="0" err="1"/>
              <a:t>Indeterminato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Foglio1!$B$23</c:f>
              <c:strCache>
                <c:ptCount val="1"/>
                <c:pt idx="0">
                  <c:v>CTInd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Foglio1!$C$22:$J$22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Foglio1!$C$23:$J$23</c:f>
              <c:numCache>
                <c:formatCode>General</c:formatCode>
                <c:ptCount val="8"/>
                <c:pt idx="0">
                  <c:v>17182</c:v>
                </c:pt>
                <c:pt idx="1">
                  <c:v>27178</c:v>
                </c:pt>
                <c:pt idx="2">
                  <c:v>18064</c:v>
                </c:pt>
                <c:pt idx="3">
                  <c:v>16062</c:v>
                </c:pt>
                <c:pt idx="4">
                  <c:v>17152</c:v>
                </c:pt>
                <c:pt idx="5">
                  <c:v>20894</c:v>
                </c:pt>
                <c:pt idx="6">
                  <c:v>14629</c:v>
                </c:pt>
                <c:pt idx="7">
                  <c:v>15803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D-4134-B951-9059A1F10AD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72125504"/>
        <c:axId val="1283450880"/>
      </c:barChart>
      <c:catAx>
        <c:axId val="127212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83450880"/>
        <c:crosses val="autoZero"/>
        <c:auto val="1"/>
        <c:lblAlgn val="ctr"/>
        <c:lblOffset val="100"/>
        <c:noMultiLvlLbl val="0"/>
      </c:catAx>
      <c:valAx>
        <c:axId val="1283450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2125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Contratti</a:t>
            </a:r>
            <a:r>
              <a:rPr lang="en-US" dirty="0"/>
              <a:t> a Tempo </a:t>
            </a:r>
            <a:r>
              <a:rPr lang="en-US" dirty="0" err="1"/>
              <a:t>Determinato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Foglio1!$B$27</c:f>
              <c:strCache>
                <c:ptCount val="1"/>
                <c:pt idx="0">
                  <c:v>CTDet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Foglio1!$C$26:$J$26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Foglio1!$C$27:$J$27</c:f>
              <c:numCache>
                <c:formatCode>General</c:formatCode>
                <c:ptCount val="8"/>
                <c:pt idx="0">
                  <c:v>59448</c:v>
                </c:pt>
                <c:pt idx="1">
                  <c:v>56761</c:v>
                </c:pt>
                <c:pt idx="2">
                  <c:v>61497</c:v>
                </c:pt>
                <c:pt idx="3">
                  <c:v>73770</c:v>
                </c:pt>
                <c:pt idx="4">
                  <c:v>77009</c:v>
                </c:pt>
                <c:pt idx="5">
                  <c:v>75245</c:v>
                </c:pt>
                <c:pt idx="6">
                  <c:v>53311</c:v>
                </c:pt>
                <c:pt idx="7">
                  <c:v>58409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3-4933-A157-D3151C1AFD6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54665776"/>
        <c:axId val="1283448800"/>
      </c:barChart>
      <c:catAx>
        <c:axId val="135466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83448800"/>
        <c:crosses val="autoZero"/>
        <c:auto val="1"/>
        <c:lblAlgn val="ctr"/>
        <c:lblOffset val="100"/>
        <c:noMultiLvlLbl val="0"/>
      </c:catAx>
      <c:valAx>
        <c:axId val="1283448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4665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Apprendistato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Foglio1!$B$31</c:f>
              <c:strCache>
                <c:ptCount val="1"/>
                <c:pt idx="0">
                  <c:v>Appr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Foglio1!$C$30:$J$30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Foglio1!$C$31:$J$31</c:f>
              <c:numCache>
                <c:formatCode>General</c:formatCode>
                <c:ptCount val="8"/>
                <c:pt idx="0">
                  <c:v>6897</c:v>
                </c:pt>
                <c:pt idx="1">
                  <c:v>5113</c:v>
                </c:pt>
                <c:pt idx="2">
                  <c:v>5530</c:v>
                </c:pt>
                <c:pt idx="3">
                  <c:v>6976</c:v>
                </c:pt>
                <c:pt idx="4">
                  <c:v>7445</c:v>
                </c:pt>
                <c:pt idx="5">
                  <c:v>8205</c:v>
                </c:pt>
                <c:pt idx="6">
                  <c:v>5561</c:v>
                </c:pt>
                <c:pt idx="7">
                  <c:v>7039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57-4B4A-A4B4-27733C48225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54211456"/>
        <c:axId val="1353857776"/>
      </c:barChart>
      <c:catAx>
        <c:axId val="135421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53857776"/>
        <c:crosses val="autoZero"/>
        <c:auto val="1"/>
        <c:lblAlgn val="ctr"/>
        <c:lblOffset val="100"/>
        <c:noMultiLvlLbl val="0"/>
      </c:catAx>
      <c:valAx>
        <c:axId val="1353857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4211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EEE7C7-2623-4213-B00E-A60210A53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it-IT" b="1" dirty="0"/>
              <a:t>Assunzioni </a:t>
            </a:r>
            <a:r>
              <a:rPr lang="it-IT" b="1" cap="none" dirty="0"/>
              <a:t>con</a:t>
            </a:r>
            <a:r>
              <a:rPr lang="it-IT" b="1" dirty="0"/>
              <a:t> contratti </a:t>
            </a:r>
            <a:r>
              <a:rPr lang="it-IT" b="1" cap="none" dirty="0"/>
              <a:t>di</a:t>
            </a:r>
            <a:r>
              <a:rPr lang="it-IT" b="1" dirty="0"/>
              <a:t> lavoro dipendente </a:t>
            </a:r>
            <a:r>
              <a:rPr lang="it-IT" b="1" cap="none" dirty="0"/>
              <a:t>in</a:t>
            </a:r>
            <a:r>
              <a:rPr lang="it-IT" b="1" dirty="0"/>
              <a:t> </a:t>
            </a:r>
            <a:r>
              <a:rPr lang="it-IT" b="1" dirty="0" err="1"/>
              <a:t>liguria</a:t>
            </a:r>
            <a:r>
              <a:rPr lang="it-IT" b="1" dirty="0"/>
              <a:t> I&gt;III </a:t>
            </a:r>
            <a:r>
              <a:rPr lang="it-IT" b="1" cap="none" dirty="0"/>
              <a:t>trimestre</a:t>
            </a:r>
            <a:r>
              <a:rPr lang="it-IT" b="1" dirty="0"/>
              <a:t> 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52959D-A69F-4693-B87F-F499672730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it-IT" sz="2400" b="1" dirty="0"/>
              <a:t>Elaborazioni e grafici su dati di fonte «osservatorio del precariato </a:t>
            </a:r>
            <a:r>
              <a:rPr lang="it-IT" sz="2400" b="1" dirty="0" err="1"/>
              <a:t>inps</a:t>
            </a:r>
            <a:r>
              <a:rPr lang="it-IT" sz="2400" b="1" dirty="0"/>
              <a:t>» a cura di </a:t>
            </a:r>
          </a:p>
          <a:p>
            <a:pPr algn="ctr"/>
            <a:r>
              <a:rPr lang="it-IT" sz="2400" b="1" dirty="0"/>
              <a:t>marco de </a:t>
            </a:r>
            <a:r>
              <a:rPr lang="it-IT" sz="2400" b="1" dirty="0" err="1"/>
              <a:t>silva</a:t>
            </a:r>
            <a:r>
              <a:rPr lang="it-IT" sz="2400" b="1" dirty="0"/>
              <a:t>, responsabile ufficio economico </a:t>
            </a:r>
            <a:r>
              <a:rPr lang="it-IT" sz="2400" b="1" dirty="0" err="1"/>
              <a:t>cgil</a:t>
            </a:r>
            <a:r>
              <a:rPr lang="it-IT" sz="2400" b="1" dirty="0"/>
              <a:t> </a:t>
            </a:r>
            <a:r>
              <a:rPr lang="it-IT" sz="2400" b="1" dirty="0" err="1"/>
              <a:t>liguria</a:t>
            </a:r>
            <a:endParaRPr lang="it-IT" sz="2400" b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0E8C601-FD3E-46C6-B671-8CBA82C3E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8324" y="4943502"/>
            <a:ext cx="2733675" cy="191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CE304-D598-42CA-A3BD-77B7D5C04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78377"/>
            <a:ext cx="9905998" cy="2018711"/>
          </a:xfrm>
        </p:spPr>
        <p:txBody>
          <a:bodyPr>
            <a:normAutofit fontScale="90000"/>
          </a:bodyPr>
          <a:lstStyle/>
          <a:p>
            <a:pPr algn="ctr"/>
            <a:r>
              <a:rPr lang="it-IT" cap="none" dirty="0">
                <a:solidFill>
                  <a:srgbClr val="FFFF00"/>
                </a:solidFill>
              </a:rPr>
              <a:t>le assunzioni con contratti di lavoro dipendente in Liguria tra gennaio e settembre 2021 sono in aumento del 15% sul corrispondente periodo dell’anno precedente, ma rispetto al 2019, anno </a:t>
            </a:r>
            <a:r>
              <a:rPr lang="it-IT" cap="none" dirty="0" err="1">
                <a:solidFill>
                  <a:srgbClr val="FFFF00"/>
                </a:solidFill>
              </a:rPr>
              <a:t>pre</a:t>
            </a:r>
            <a:r>
              <a:rPr lang="it-IT" cap="none" dirty="0">
                <a:solidFill>
                  <a:srgbClr val="FFFF00"/>
                </a:solidFill>
              </a:rPr>
              <a:t>-pandemico, la differenza è -14,7%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84CA0C3-AF70-47C8-ABFB-DDF51636D4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189383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A1CC528C-ABC1-49BD-943C-CA0B354026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8950" y="5777342"/>
            <a:ext cx="1543049" cy="108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9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1DB9AFC-1E25-429C-A64B-65CF5C77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446" y="0"/>
            <a:ext cx="10067108" cy="20970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cap="none" dirty="0"/>
              <a:t>Gli aumenti in percentuali delle varie tipologie contrattuali variano tra l’8% dei contratti a tempo indeterminato al +33,7% di quelli stagionali per una media del 15% sul gennaio&gt;settembre 2020; </a:t>
            </a:r>
            <a:r>
              <a:rPr lang="it-IT" sz="2400" cap="none" dirty="0">
                <a:highlight>
                  <a:srgbClr val="FF00FF"/>
                </a:highlight>
              </a:rPr>
              <a:t>per l’occupazione femminile l’aumento è sempre maggiore e spazia dal +21,9% dei contratti a termine al +41,2% della somministrazione </a:t>
            </a:r>
            <a:br>
              <a:rPr lang="it-IT" sz="2400" cap="none" dirty="0">
                <a:highlight>
                  <a:srgbClr val="FF00FF"/>
                </a:highlight>
              </a:rPr>
            </a:br>
            <a:r>
              <a:rPr lang="it-IT" sz="2400" cap="none" dirty="0">
                <a:highlight>
                  <a:srgbClr val="FF00FF"/>
                </a:highlight>
              </a:rPr>
              <a:t>(media assunzioni femminili su = +18,9%) </a:t>
            </a:r>
            <a:br>
              <a:rPr lang="it-IT" sz="2400" cap="none" dirty="0">
                <a:highlight>
                  <a:srgbClr val="FF00FF"/>
                </a:highlight>
              </a:rPr>
            </a:br>
            <a:r>
              <a:rPr lang="it-IT" sz="2400" b="1" cap="none" dirty="0"/>
              <a:t>Nella ripartizione in % delle assunzioni in Liguria solo l’11% è con contratti stabili, i 5% in apprendistato ed l’84% rimanente con contratti precari e/o a termine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B4A4F367-4F0F-4085-8B70-56E54DD31C9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67835378"/>
              </p:ext>
            </p:extLst>
          </p:nvPr>
        </p:nvGraphicFramePr>
        <p:xfrm>
          <a:off x="1141413" y="2249488"/>
          <a:ext cx="4878387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034C09B1-2F95-406E-B18F-12E9CB61586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69057025"/>
              </p:ext>
            </p:extLst>
          </p:nvPr>
        </p:nvGraphicFramePr>
        <p:xfrm>
          <a:off x="6172200" y="2249488"/>
          <a:ext cx="4875213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Immagine 8">
            <a:extLst>
              <a:ext uri="{FF2B5EF4-FFF2-40B4-BE49-F238E27FC236}">
                <a16:creationId xmlns:a16="http://schemas.microsoft.com/office/drawing/2014/main" id="{2647595A-1839-4F9E-B7EA-65523840C6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8950" y="5777342"/>
            <a:ext cx="1543049" cy="108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644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7374D-6A48-4360-8C9C-7723FA465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39337"/>
            <a:ext cx="9905998" cy="1957751"/>
          </a:xfrm>
        </p:spPr>
        <p:txBody>
          <a:bodyPr>
            <a:noAutofit/>
          </a:bodyPr>
          <a:lstStyle/>
          <a:p>
            <a:pPr algn="ctr"/>
            <a:r>
              <a:rPr lang="it-IT" sz="3200" cap="none" dirty="0"/>
              <a:t>per le femmine solo il 9% delle assunzioni è con rapporti stabili contro il 13% dei maschi; anche nei contratti stagionali (20vs14%) e nell’intermittente (17vs12%) il divario è sempre a sfavore delle donne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CB08FF45-DF73-4963-9895-C56E4CD82B0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141413" y="2249488"/>
          <a:ext cx="4878387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52D81D72-83C3-415D-A670-481EC41D619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2249488"/>
          <a:ext cx="4875213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Immagine 6">
            <a:extLst>
              <a:ext uri="{FF2B5EF4-FFF2-40B4-BE49-F238E27FC236}">
                <a16:creationId xmlns:a16="http://schemas.microsoft.com/office/drawing/2014/main" id="{0DAF9AFF-8A94-4D7C-B6D7-5A9D1E442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8950" y="5777342"/>
            <a:ext cx="1543049" cy="108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05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A073CA6-C72E-4233-B9F1-9097AB1F7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9669"/>
            <a:ext cx="9905998" cy="2027419"/>
          </a:xfrm>
        </p:spPr>
        <p:txBody>
          <a:bodyPr>
            <a:noAutofit/>
          </a:bodyPr>
          <a:lstStyle/>
          <a:p>
            <a:pPr algn="ctr"/>
            <a:r>
              <a:rPr lang="it-IT" sz="3200" cap="none" dirty="0"/>
              <a:t>le assunzioni con contratti a tempo indeterminato sono per </a:t>
            </a:r>
            <a:r>
              <a:rPr lang="it-IT" sz="3200" b="1" cap="none" dirty="0">
                <a:solidFill>
                  <a:schemeClr val="accent3">
                    <a:lumMod val="75000"/>
                  </a:schemeClr>
                </a:solidFill>
              </a:rPr>
              <a:t>due terzi </a:t>
            </a:r>
            <a:r>
              <a:rPr lang="it-IT" sz="3200" cap="none" dirty="0"/>
              <a:t>appannaggio dei </a:t>
            </a:r>
            <a:r>
              <a:rPr lang="it-IT" sz="3200" b="1" cap="none" dirty="0">
                <a:solidFill>
                  <a:srgbClr val="00B0F0"/>
                </a:solidFill>
              </a:rPr>
              <a:t>maschi</a:t>
            </a:r>
            <a:r>
              <a:rPr lang="it-IT" sz="3200" cap="none" dirty="0"/>
              <a:t>; più il contratto è precario e maggiore è la presenza dell’occupazione femminile. in totale su 100 assunzioni tra gen.&gt;sett. 2021 solo </a:t>
            </a:r>
            <a:r>
              <a:rPr lang="it-IT" sz="3200" b="1" cap="none" dirty="0">
                <a:solidFill>
                  <a:schemeClr val="accent3">
                    <a:lumMod val="75000"/>
                  </a:schemeClr>
                </a:solidFill>
              </a:rPr>
              <a:t>42,2</a:t>
            </a:r>
            <a:r>
              <a:rPr lang="it-IT" sz="3200" cap="none" dirty="0"/>
              <a:t> sono per donne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72C94C0B-AD5A-4D3F-BBA1-90C82E934B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487037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777974FC-0B74-496E-A683-79C70E962F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8950" y="5777342"/>
            <a:ext cx="1543049" cy="108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54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D270A-9F38-4C80-875C-B4171527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85725"/>
            <a:ext cx="9905998" cy="2011363"/>
          </a:xfrm>
        </p:spPr>
        <p:txBody>
          <a:bodyPr>
            <a:noAutofit/>
          </a:bodyPr>
          <a:lstStyle/>
          <a:p>
            <a:pPr algn="ctr"/>
            <a:r>
              <a:rPr lang="it-IT" sz="2800" cap="none" dirty="0"/>
              <a:t>I contratti cosiddetti «stabili» aumentano solo di 1.174 unità rispetto all’anno scorso (+8%) ma ancora sotto ai livelli del 2014; quelli a  termine salgono sì di 5.098 unità (+9,6% sul 2020), ma rispetto al 2019 restano ancora indietro di </a:t>
            </a:r>
            <a:r>
              <a:rPr lang="it-IT" sz="2800" b="1" cap="none" dirty="0"/>
              <a:t>16.836 contratti (-28,8%)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A2AAE8D5-26A1-472D-A8C9-1752A18E259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3146378"/>
              </p:ext>
            </p:extLst>
          </p:nvPr>
        </p:nvGraphicFramePr>
        <p:xfrm>
          <a:off x="1141413" y="2249488"/>
          <a:ext cx="4878387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D63CA65E-91E5-4795-A4E6-387DF29A361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5944894"/>
              </p:ext>
            </p:extLst>
          </p:nvPr>
        </p:nvGraphicFramePr>
        <p:xfrm>
          <a:off x="6172200" y="2249488"/>
          <a:ext cx="4875213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Immagine 6">
            <a:extLst>
              <a:ext uri="{FF2B5EF4-FFF2-40B4-BE49-F238E27FC236}">
                <a16:creationId xmlns:a16="http://schemas.microsoft.com/office/drawing/2014/main" id="{6E4ADB10-9685-4EBD-8828-CED452728B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8950" y="5777342"/>
            <a:ext cx="1543049" cy="108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70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F21628-C478-4122-A836-5E84E157E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2097088"/>
          </a:xfrm>
        </p:spPr>
        <p:txBody>
          <a:bodyPr>
            <a:noAutofit/>
          </a:bodyPr>
          <a:lstStyle/>
          <a:p>
            <a:pPr algn="ctr"/>
            <a:r>
              <a:rPr lang="it-IT" sz="2800" b="1" cap="none" dirty="0">
                <a:solidFill>
                  <a:srgbClr val="FFFF00"/>
                </a:solidFill>
              </a:rPr>
              <a:t>I contratti di apprendistato aumentano di 1.478 unità rispetto all’anno scorso (+26,6%) ma ritornano quasi ai livelli del 2018</a:t>
            </a:r>
            <a:r>
              <a:rPr lang="it-IT" sz="2800" b="1" cap="none" dirty="0">
                <a:solidFill>
                  <a:srgbClr val="C00000"/>
                </a:solidFill>
              </a:rPr>
              <a:t>;</a:t>
            </a:r>
            <a:br>
              <a:rPr lang="it-IT" sz="2800" b="1" cap="none" dirty="0">
                <a:solidFill>
                  <a:srgbClr val="C00000"/>
                </a:solidFill>
              </a:rPr>
            </a:br>
            <a:r>
              <a:rPr lang="it-IT" sz="2800" b="1" cap="none" dirty="0">
                <a:solidFill>
                  <a:srgbClr val="C00000"/>
                </a:solidFill>
              </a:rPr>
              <a:t> i contratti di lavoro stagionale riprendono la corsa interrotta l’anno scorso e salgono di ben 5.853 unità (+33,7% sul 2020), e segnano </a:t>
            </a:r>
            <a:r>
              <a:rPr lang="it-IT" sz="2800" b="1" cap="none" dirty="0" err="1">
                <a:solidFill>
                  <a:srgbClr val="C00000"/>
                </a:solidFill>
              </a:rPr>
              <a:t>illoro</a:t>
            </a:r>
            <a:r>
              <a:rPr lang="it-IT" sz="2800" b="1" cap="none" dirty="0">
                <a:solidFill>
                  <a:srgbClr val="C00000"/>
                </a:solidFill>
              </a:rPr>
              <a:t> massimo storico dal 2014</a:t>
            </a:r>
            <a:endParaRPr lang="it-IT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F2E7232F-C68E-47AC-8D40-30FE4532364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1504372"/>
              </p:ext>
            </p:extLst>
          </p:nvPr>
        </p:nvGraphicFramePr>
        <p:xfrm>
          <a:off x="1141413" y="2249488"/>
          <a:ext cx="4878387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3B47E3E2-DC28-4346-86D2-4D01618643F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5988264"/>
              </p:ext>
            </p:extLst>
          </p:nvPr>
        </p:nvGraphicFramePr>
        <p:xfrm>
          <a:off x="6172200" y="2249488"/>
          <a:ext cx="4875213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Immagine 6">
            <a:extLst>
              <a:ext uri="{FF2B5EF4-FFF2-40B4-BE49-F238E27FC236}">
                <a16:creationId xmlns:a16="http://schemas.microsoft.com/office/drawing/2014/main" id="{0AFCDCEB-B5E2-4C6F-95F1-380F7EC8EC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8950" y="5777342"/>
            <a:ext cx="1543049" cy="108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9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C3BF0-7CDF-4A3D-A345-FBD9125ED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85725"/>
            <a:ext cx="9905998" cy="201136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b="1" cap="none" dirty="0">
                <a:solidFill>
                  <a:schemeClr val="bg2">
                    <a:lumMod val="75000"/>
                  </a:schemeClr>
                </a:solidFill>
              </a:rPr>
              <a:t>I contratti somministrati recuperano 2.490 unità sul 2020 (+18,9%) ma sono lontani i livelli del biennio 2017-18</a:t>
            </a:r>
            <a:r>
              <a:rPr lang="it-IT" cap="none" dirty="0"/>
              <a:t>; </a:t>
            </a:r>
            <a:r>
              <a:rPr lang="it-IT" b="1" cap="none" dirty="0">
                <a:solidFill>
                  <a:schemeClr val="accent6">
                    <a:lumMod val="50000"/>
                  </a:schemeClr>
                </a:solidFill>
              </a:rPr>
              <a:t>aumentano di 2.110 contratti anche gli intermittenti (o a chiamata) rispetto all’anno scorso (+12,3%), ma rispetto al 2019 la variazione è ancora negativa per il 19%.</a:t>
            </a:r>
            <a:endParaRPr lang="it-IT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A3AAFD91-67B9-4198-88CA-BE5953653A4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5368682"/>
              </p:ext>
            </p:extLst>
          </p:nvPr>
        </p:nvGraphicFramePr>
        <p:xfrm>
          <a:off x="1141413" y="2249488"/>
          <a:ext cx="4878387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46D09945-FDF2-4AF6-AE9B-39CBD863F4B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1639545"/>
              </p:ext>
            </p:extLst>
          </p:nvPr>
        </p:nvGraphicFramePr>
        <p:xfrm>
          <a:off x="6172200" y="2249488"/>
          <a:ext cx="4875213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Immagine 6">
            <a:extLst>
              <a:ext uri="{FF2B5EF4-FFF2-40B4-BE49-F238E27FC236}">
                <a16:creationId xmlns:a16="http://schemas.microsoft.com/office/drawing/2014/main" id="{5B7FE1BF-7E34-45EF-A383-6E30C79558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8950" y="5777342"/>
            <a:ext cx="1543049" cy="108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490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55</TotalTime>
  <Words>509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Circuito</vt:lpstr>
      <vt:lpstr>Assunzioni con contratti di lavoro dipendente in liguria I&gt;III trimestre 2021</vt:lpstr>
      <vt:lpstr>le assunzioni con contratti di lavoro dipendente in Liguria tra gennaio e settembre 2021 sono in aumento del 15% sul corrispondente periodo dell’anno precedente, ma rispetto al 2019, anno pre-pandemico, la differenza è -14,7%</vt:lpstr>
      <vt:lpstr>Gli aumenti in percentuali delle varie tipologie contrattuali variano tra l’8% dei contratti a tempo indeterminato al +33,7% di quelli stagionali per una media del 15% sul gennaio&gt;settembre 2020; per l’occupazione femminile l’aumento è sempre maggiore e spazia dal +21,9% dei contratti a termine al +41,2% della somministrazione  (media assunzioni femminili su = +18,9%)  Nella ripartizione in % delle assunzioni in Liguria solo l’11% è con contratti stabili, i 5% in apprendistato ed l’84% rimanente con contratti precari e/o a termine</vt:lpstr>
      <vt:lpstr>per le femmine solo il 9% delle assunzioni è con rapporti stabili contro il 13% dei maschi; anche nei contratti stagionali (20vs14%) e nell’intermittente (17vs12%) il divario è sempre a sfavore delle donne</vt:lpstr>
      <vt:lpstr>le assunzioni con contratti a tempo indeterminato sono per due terzi appannaggio dei maschi; più il contratto è precario e maggiore è la presenza dell’occupazione femminile. in totale su 100 assunzioni tra gen.&gt;sett. 2021 solo 42,2 sono per donne</vt:lpstr>
      <vt:lpstr>I contratti cosiddetti «stabili» aumentano solo di 1.174 unità rispetto all’anno scorso (+8%) ma ancora sotto ai livelli del 2014; quelli a  termine salgono sì di 5.098 unità (+9,6% sul 2020), ma rispetto al 2019 restano ancora indietro di 16.836 contratti (-28,8%)</vt:lpstr>
      <vt:lpstr>I contratti di apprendistato aumentano di 1.478 unità rispetto all’anno scorso (+26,6%) ma ritornano quasi ai livelli del 2018;  i contratti di lavoro stagionale riprendono la corsa interrotta l’anno scorso e salgono di ben 5.853 unità (+33,7% sul 2020), e segnano illoro massimo storico dal 2014</vt:lpstr>
      <vt:lpstr>I contratti somministrati recuperano 2.490 unità sul 2020 (+18,9%) ma sono lontani i livelli del biennio 2017-18; aumentano di 2.110 contratti anche gli intermittenti (o a chiamata) rispetto all’anno scorso (+12,3%), ma rispetto al 2019 la variazione è ancora negativa per il 19%.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Assunzioni con contratti di lavoro dipendente in liguria I&gt;III trimestre 2021</dc:title>
  <dc:creator>Marco DeSilva</dc:creator>
  <cp:lastModifiedBy>Marco DeSilva</cp:lastModifiedBy>
  <cp:revision>5</cp:revision>
  <dcterms:created xsi:type="dcterms:W3CDTF">2021-12-27T14:29:19Z</dcterms:created>
  <dcterms:modified xsi:type="dcterms:W3CDTF">2021-12-27T15:25:19Z</dcterms:modified>
</cp:coreProperties>
</file>