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4CFC5-56F9-4B71-BDCE-2954CE6922B8}" type="datetimeFigureOut">
              <a:rPr lang="it-IT" smtClean="0"/>
              <a:t>08/11/2019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32AF-4FED-4EF0-89DA-086B06DA8F4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4CFC5-56F9-4B71-BDCE-2954CE6922B8}" type="datetimeFigureOut">
              <a:rPr lang="it-IT" smtClean="0"/>
              <a:t>08/11/2019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32AF-4FED-4EF0-89DA-086B06DA8F4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4CFC5-56F9-4B71-BDCE-2954CE6922B8}" type="datetimeFigureOut">
              <a:rPr lang="it-IT" smtClean="0"/>
              <a:t>08/11/2019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32AF-4FED-4EF0-89DA-086B06DA8F4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4CFC5-56F9-4B71-BDCE-2954CE6922B8}" type="datetimeFigureOut">
              <a:rPr lang="it-IT" smtClean="0"/>
              <a:t>08/11/2019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32AF-4FED-4EF0-89DA-086B06DA8F4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4CFC5-56F9-4B71-BDCE-2954CE6922B8}" type="datetimeFigureOut">
              <a:rPr lang="it-IT" smtClean="0"/>
              <a:t>08/11/2019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32AF-4FED-4EF0-89DA-086B06DA8F4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4CFC5-56F9-4B71-BDCE-2954CE6922B8}" type="datetimeFigureOut">
              <a:rPr lang="it-IT" smtClean="0"/>
              <a:t>08/11/2019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32AF-4FED-4EF0-89DA-086B06DA8F4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4CFC5-56F9-4B71-BDCE-2954CE6922B8}" type="datetimeFigureOut">
              <a:rPr lang="it-IT" smtClean="0"/>
              <a:t>08/11/2019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32AF-4FED-4EF0-89DA-086B06DA8F4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4CFC5-56F9-4B71-BDCE-2954CE6922B8}" type="datetimeFigureOut">
              <a:rPr lang="it-IT" smtClean="0"/>
              <a:t>08/11/2019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32AF-4FED-4EF0-89DA-086B06DA8F4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4CFC5-56F9-4B71-BDCE-2954CE6922B8}" type="datetimeFigureOut">
              <a:rPr lang="it-IT" smtClean="0"/>
              <a:t>08/11/2019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32AF-4FED-4EF0-89DA-086B06DA8F4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4CFC5-56F9-4B71-BDCE-2954CE6922B8}" type="datetimeFigureOut">
              <a:rPr lang="it-IT" smtClean="0"/>
              <a:t>08/11/2019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32AF-4FED-4EF0-89DA-086B06DA8F4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4CFC5-56F9-4B71-BDCE-2954CE6922B8}" type="datetimeFigureOut">
              <a:rPr lang="it-IT" smtClean="0"/>
              <a:t>08/11/2019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32AF-4FED-4EF0-89DA-086B06DA8F4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24CFC5-56F9-4B71-BDCE-2954CE6922B8}" type="datetimeFigureOut">
              <a:rPr lang="it-IT" smtClean="0"/>
              <a:t>08/11/2019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A32AF-4FED-4EF0-89DA-086B06DA8F4E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ec.europa.eu/eurostat/statistics-explained/index.php?title=Glossary:Car_theft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2492896"/>
            <a:ext cx="7772400" cy="1470025"/>
          </a:xfrm>
        </p:spPr>
        <p:txBody>
          <a:bodyPr>
            <a:noAutofit/>
          </a:bodyPr>
          <a:lstStyle/>
          <a:p>
            <a:r>
              <a:rPr lang="it-IT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Omicidi, rapine e </a:t>
            </a:r>
            <a:br>
              <a:rPr lang="it-IT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</a:br>
            <a:r>
              <a:rPr lang="it-IT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furti d’auto nella UE</a:t>
            </a:r>
            <a:endParaRPr lang="it-IT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31640" y="4581128"/>
            <a:ext cx="6400800" cy="1392560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/>
          <a:p>
            <a:r>
              <a:rPr lang="it-IT" sz="2000" b="1" i="1" dirty="0" smtClean="0"/>
              <a:t>Fonte: Eurostat</a:t>
            </a:r>
          </a:p>
          <a:p>
            <a:r>
              <a:rPr lang="it-IT" sz="2000" b="1" i="1" dirty="0" smtClean="0"/>
              <a:t>Elaborazioni a cura di Marco DE SILVA</a:t>
            </a:r>
          </a:p>
          <a:p>
            <a:r>
              <a:rPr lang="it-IT" sz="2000" b="1" i="1" dirty="0" smtClean="0"/>
              <a:t>Responsabile Ufficio Economico </a:t>
            </a:r>
          </a:p>
          <a:p>
            <a:r>
              <a:rPr lang="it-IT" sz="2000" b="1" i="1" dirty="0" smtClean="0"/>
              <a:t>CGIL Liguria</a:t>
            </a:r>
            <a:endParaRPr lang="it-IT" sz="2000" b="1" i="1" dirty="0"/>
          </a:p>
        </p:txBody>
      </p:sp>
      <p:pic>
        <p:nvPicPr>
          <p:cNvPr id="4" name="Immagine 3" descr="LogoU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71800" y="8498"/>
            <a:ext cx="3240360" cy="226934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52128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/>
          <a:p>
            <a:r>
              <a:rPr lang="it-IT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L’Italia nel 2017 è penultima </a:t>
            </a:r>
            <a:r>
              <a:rPr lang="it-IT" sz="2800" dirty="0" smtClean="0"/>
              <a:t>nei Paesi della UE per omicidi volontari con 0,6 denunce </a:t>
            </a:r>
            <a:r>
              <a:rPr lang="it-IT" sz="2400" b="1" dirty="0" smtClean="0"/>
              <a:t>per 100mila abitanti</a:t>
            </a:r>
            <a:endParaRPr lang="it-IT" sz="2800" b="1" dirty="0"/>
          </a:p>
        </p:txBody>
      </p:sp>
      <p:pic>
        <p:nvPicPr>
          <p:cNvPr id="4" name="Segnaposto contenuto 3" descr="Intentional_homicid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43608" y="1379152"/>
            <a:ext cx="7272808" cy="5478848"/>
          </a:xfrm>
        </p:spPr>
      </p:pic>
      <p:pic>
        <p:nvPicPr>
          <p:cNvPr id="5" name="Immagine 4" descr="LogoU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6026260"/>
            <a:ext cx="1187624" cy="83173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507288" cy="1301006"/>
          </a:xfrm>
        </p:spPr>
        <p:txBody>
          <a:bodyPr>
            <a:noAutofit/>
          </a:bodyPr>
          <a:lstStyle/>
          <a:p>
            <a:r>
              <a:rPr lang="it-IT" sz="2000" b="1" dirty="0" smtClean="0"/>
              <a:t>Per calo costante dai 615 omicidi del 2008 ai 371 del 2017 (-39,7%);</a:t>
            </a:r>
            <a:br>
              <a:rPr lang="it-IT" sz="2000" b="1" dirty="0" smtClean="0"/>
            </a:br>
            <a:r>
              <a:rPr lang="it-IT" sz="2000" b="1" dirty="0" smtClean="0"/>
              <a:t> l’Italia rappresenta solo il 7,2% di tutti gli omicidi della UE denunciati.</a:t>
            </a:r>
            <a:br>
              <a:rPr lang="it-IT" sz="2000" b="1" dirty="0" smtClean="0"/>
            </a:br>
            <a:r>
              <a:rPr lang="it-IT" sz="2000" b="1" dirty="0" smtClean="0"/>
              <a:t>La Francia ha quasi il triplo degli omicidi dell’Italia e vale il  18,3% del totale.</a:t>
            </a:r>
            <a:endParaRPr lang="it-IT" sz="2000" b="1" dirty="0"/>
          </a:p>
        </p:txBody>
      </p:sp>
      <p:pic>
        <p:nvPicPr>
          <p:cNvPr id="4" name="Segnaposto contenuto 3" descr="Homicide_2008-2017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19672" y="1345639"/>
            <a:ext cx="6264695" cy="5342103"/>
          </a:xfrm>
        </p:spPr>
      </p:pic>
      <p:pic>
        <p:nvPicPr>
          <p:cNvPr id="5" name="Immagine 4" descr="LogoU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5874456"/>
            <a:ext cx="1404384" cy="98354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/>
          <a:p>
            <a:r>
              <a:rPr lang="it-IT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Con </a:t>
            </a:r>
            <a:r>
              <a:rPr lang="it-IT" sz="2800" b="1" dirty="0" smtClean="0">
                <a:solidFill>
                  <a:srgbClr val="FF0000"/>
                </a:solidFill>
              </a:rPr>
              <a:t>51 rapine per 100.000 </a:t>
            </a:r>
            <a:r>
              <a:rPr lang="it-IT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abitanti l’Italia è all’ottavo posto nella classifica dei Paesi UE; in testa il Belgio con 167 seguita dalla Francia con 150 e Spagna con 144.</a:t>
            </a:r>
            <a:endParaRPr lang="it-IT" sz="2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4" name="Segnaposto contenuto 3" descr="Crime_statistics_robbery-0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15616" y="1534198"/>
            <a:ext cx="7056784" cy="5323802"/>
          </a:xfrm>
        </p:spPr>
      </p:pic>
      <p:pic>
        <p:nvPicPr>
          <p:cNvPr id="5" name="Immagine 4" descr="LogoU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5874456"/>
            <a:ext cx="1404384" cy="98354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435280" cy="1224136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/>
          <a:p>
            <a:r>
              <a:rPr lang="it-IT" sz="1400" b="1" dirty="0" smtClean="0"/>
              <a:t>Rispetto </a:t>
            </a:r>
            <a:r>
              <a:rPr lang="it-IT" sz="1400" b="1" dirty="0"/>
              <a:t>alle dimensioni della popolazione, i dati erano più alti in Lussemburgo (328), Grecia (269), Italia (257), Svezia (256), Francia (247) e Repubblica Ceca (238), per furti di auto registrati dalla polizia per 100000 abitanti (media 2015-2017). </a:t>
            </a:r>
            <a:r>
              <a:rPr lang="it-IT" sz="1400" b="1" dirty="0" smtClean="0"/>
              <a:t>I </a:t>
            </a:r>
            <a:r>
              <a:rPr lang="it-IT" sz="1400" b="1" dirty="0"/>
              <a:t>dati più bassi nell'UE sono stati osservati in Slovacchia ed Estonia (entrambi 31), Croazia (20), Romania (15) e Danimarca (4). </a:t>
            </a:r>
            <a:r>
              <a:rPr lang="it-IT" sz="1400" b="1" dirty="0" smtClean="0"/>
              <a:t/>
            </a:r>
            <a:br>
              <a:rPr lang="it-IT" sz="1400" b="1" dirty="0" smtClean="0"/>
            </a:br>
            <a:r>
              <a:rPr lang="it-IT" sz="1400" b="1" dirty="0"/>
              <a:t> Il numero di auto e altri tipi di veicoli in ciascun paese può spiegare alcune di queste variazioni.</a:t>
            </a:r>
          </a:p>
        </p:txBody>
      </p:sp>
      <p:pic>
        <p:nvPicPr>
          <p:cNvPr id="4" name="Segnaposto contenuto 3" descr="Car_theft_average_2015-2017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89205" y="1312225"/>
            <a:ext cx="8122407" cy="5429143"/>
          </a:xfrm>
        </p:spPr>
      </p:pic>
      <p:pic>
        <p:nvPicPr>
          <p:cNvPr id="5" name="Immagine 4" descr="LogoU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39616" y="1340768"/>
            <a:ext cx="1404384" cy="98354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712968" cy="1301006"/>
          </a:xfrm>
        </p:spPr>
        <p:txBody>
          <a:bodyPr>
            <a:noAutofit/>
          </a:bodyPr>
          <a:lstStyle/>
          <a:p>
            <a:r>
              <a:rPr lang="it-IT" sz="1400" b="1" dirty="0">
                <a:solidFill>
                  <a:srgbClr val="FF0000"/>
                </a:solidFill>
              </a:rPr>
              <a:t>697 000 auto sono state rubate nell'UE in media 2015-2017</a:t>
            </a:r>
            <a:br>
              <a:rPr lang="it-IT" sz="1400" b="1" dirty="0">
                <a:solidFill>
                  <a:srgbClr val="FF0000"/>
                </a:solidFill>
              </a:rPr>
            </a:br>
            <a:r>
              <a:rPr lang="it-IT" sz="1400" dirty="0"/>
              <a:t>La polizia nell'UE ha registrato in media 698.000 </a:t>
            </a:r>
            <a:r>
              <a:rPr lang="it-IT" sz="1400" dirty="0">
                <a:hlinkClick r:id="rId2"/>
              </a:rPr>
              <a:t>furti d'auto </a:t>
            </a:r>
            <a:r>
              <a:rPr lang="it-IT" sz="1400" baseline="30000" dirty="0"/>
              <a:t> </a:t>
            </a:r>
            <a:r>
              <a:rPr lang="it-IT" sz="1400" dirty="0" smtClean="0"/>
              <a:t>ogni </a:t>
            </a:r>
            <a:r>
              <a:rPr lang="it-IT" sz="1400" dirty="0"/>
              <a:t>anno nel periodo 2015-2017, una riduzione del 29% rispetto al 2008-2010 (media annuale 983 000). Tra il 2008 e il 2017 ci sono state tendenze al ribasso nella maggior parte degli Stati membri europei. Tuttavia, Irlanda, Grecia, Spagna, Lettonia, Malta, Romania, Inghilterra e Galles (Regno Unito) hanno registrato un aumento tra il 2016 e il 2017</a:t>
            </a:r>
            <a:r>
              <a:rPr lang="it-IT" sz="1400" b="1" dirty="0" smtClean="0"/>
              <a:t>.</a:t>
            </a:r>
            <a:br>
              <a:rPr lang="it-IT" sz="1400" b="1" dirty="0" smtClean="0"/>
            </a:br>
            <a:r>
              <a:rPr lang="it-IT" sz="1400" b="1" dirty="0" smtClean="0">
                <a:solidFill>
                  <a:srgbClr val="FF0000"/>
                </a:solidFill>
              </a:rPr>
              <a:t> L’Italia è passata da una media di 213.650 furti tra il 2008 al 2010 ai 156.117 del 2015-2017 con un calo del 26,9%</a:t>
            </a:r>
            <a:r>
              <a:rPr lang="it-IT" sz="1400" dirty="0">
                <a:solidFill>
                  <a:srgbClr val="FF0000"/>
                </a:solidFill>
              </a:rPr>
              <a:t/>
            </a:r>
            <a:br>
              <a:rPr lang="it-IT" sz="1400" dirty="0">
                <a:solidFill>
                  <a:srgbClr val="FF0000"/>
                </a:solidFill>
              </a:rPr>
            </a:br>
            <a:endParaRPr lang="it-IT" sz="1400" dirty="0">
              <a:solidFill>
                <a:srgbClr val="FF0000"/>
              </a:solidFill>
            </a:endParaRPr>
          </a:p>
        </p:txBody>
      </p:sp>
      <p:pic>
        <p:nvPicPr>
          <p:cNvPr id="4" name="Segnaposto contenuto 3" descr="Car_theft_2008-2017_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475656" y="1338330"/>
            <a:ext cx="6264696" cy="5519670"/>
          </a:xfrm>
        </p:spPr>
      </p:pic>
      <p:pic>
        <p:nvPicPr>
          <p:cNvPr id="5" name="Immagine 4" descr="LogoU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5874456"/>
            <a:ext cx="1404384" cy="98354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146</Words>
  <Application>Microsoft Office PowerPoint</Application>
  <PresentationFormat>Presentazione su schermo (4:3)</PresentationFormat>
  <Paragraphs>10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Tema di Office</vt:lpstr>
      <vt:lpstr>Omicidi, rapine e  furti d’auto nella UE</vt:lpstr>
      <vt:lpstr>L’Italia nel 2017 è penultima nei Paesi della UE per omicidi volontari con 0,6 denunce per 100mila abitanti</vt:lpstr>
      <vt:lpstr>Per calo costante dai 615 omicidi del 2008 ai 371 del 2017 (-39,7%);  l’Italia rappresenta solo il 7,2% di tutti gli omicidi della UE denunciati. La Francia ha quasi il triplo degli omicidi dell’Italia e vale il  18,3% del totale.</vt:lpstr>
      <vt:lpstr>Con 51 rapine per 100.000 abitanti l’Italia è all’ottavo posto nella classifica dei Paesi UE; in testa il Belgio con 167 seguita dalla Francia con 150 e Spagna con 144.</vt:lpstr>
      <vt:lpstr>Rispetto alle dimensioni della popolazione, i dati erano più alti in Lussemburgo (328), Grecia (269), Italia (257), Svezia (256), Francia (247) e Repubblica Ceca (238), per furti di auto registrati dalla polizia per 100000 abitanti (media 2015-2017). I dati più bassi nell'UE sono stati osservati in Slovacchia ed Estonia (entrambi 31), Croazia (20), Romania (15) e Danimarca (4).   Il numero di auto e altri tipi di veicoli in ciascun paese può spiegare alcune di queste variazioni.</vt:lpstr>
      <vt:lpstr>697 000 auto sono state rubate nell'UE in media 2015-2017 La polizia nell'UE ha registrato in media 698.000 furti d'auto  ogni anno nel periodo 2015-2017, una riduzione del 29% rispetto al 2008-2010 (media annuale 983 000). Tra il 2008 e il 2017 ci sono state tendenze al ribasso nella maggior parte degli Stati membri europei. Tuttavia, Irlanda, Grecia, Spagna, Lettonia, Malta, Romania, Inghilterra e Galles (Regno Unito) hanno registrato un aumento tra il 2016 e il 2017.  L’Italia è passata da una media di 213.650 furti tra il 2008 al 2010 ai 156.117 del 2015-2017 con un calo del 26,9% 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Omicidi, rapine e  furti d’auto nella UE</dc:title>
  <dc:creator>.</dc:creator>
  <cp:lastModifiedBy>.</cp:lastModifiedBy>
  <cp:revision>1</cp:revision>
  <dcterms:created xsi:type="dcterms:W3CDTF">2019-11-08T10:16:50Z</dcterms:created>
  <dcterms:modified xsi:type="dcterms:W3CDTF">2019-11-08T10:54:48Z</dcterms:modified>
</cp:coreProperties>
</file>